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33" r:id="rId13"/>
    <p:sldId id="334" r:id="rId14"/>
    <p:sldId id="335" r:id="rId15"/>
    <p:sldId id="265" r:id="rId16"/>
    <p:sldId id="276" r:id="rId17"/>
    <p:sldId id="336" r:id="rId18"/>
    <p:sldId id="337"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38" r:id="rId41"/>
    <p:sldId id="319" r:id="rId42"/>
    <p:sldId id="321" r:id="rId43"/>
    <p:sldId id="322" r:id="rId44"/>
    <p:sldId id="323" r:id="rId45"/>
    <p:sldId id="324" r:id="rId46"/>
    <p:sldId id="288" r:id="rId47"/>
    <p:sldId id="289" r:id="rId48"/>
    <p:sldId id="320" r:id="rId49"/>
    <p:sldId id="274" r:id="rId50"/>
    <p:sldId id="275" r:id="rId51"/>
    <p:sldId id="339"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2A6B8CE9-E271-48B2-B8F3-C9C2BE667294}" v="125" dt="2022-12-11T16:44:04.669"/>
    <p1510:client id="{3BA0D230-C853-4667-83F9-D85E65BD4B24}" v="2" dt="2021-08-19T16:32:24.566"/>
    <p1510:client id="{4EF8CE64-B93D-4A19-9435-CAC88811504A}" v="424" dt="2022-12-10T03:27:15.279"/>
    <p1510:client id="{5A0AAAB8-49A6-F942-A54D-C6F3E5FF3A63}" v="89" dt="2021-07-13T17:54:45.232"/>
    <p1510:client id="{5EE0D673-CE71-4F09-9ECB-67C9B9BF0E6F}" v="1990" dt="2022-12-13T03:15:26.080"/>
    <p1510:client id="{76DF6DB8-F2E5-6C48-9ABE-786D868B0110}" v="955" dt="2021-07-13T17:56:41.616"/>
    <p1510:client id="{7FB42E05-DEC9-4126-B474-47B35F363E13}" v="30" dt="2021-07-12T20:25:12.855"/>
    <p1510:client id="{8181092D-2C15-4B65-8109-A3D9A24502AF}" v="299" dt="2022-12-16T01:04:46.066"/>
    <p1510:client id="{82D0390A-222A-332D-F9F9-70D15093EB60}" v="22" dt="2021-07-13T17:51:30.429"/>
    <p1510:client id="{86B35720-4193-446F-B2D5-9AD9984A55EF}" v="513" dt="2021-08-19T14:59:06.521"/>
    <p1510:client id="{90273488-F26A-4B72-A47C-371B0572089E}" v="1877" dt="2022-12-11T02:17:18.134"/>
    <p1510:client id="{998F4E3E-1A76-4A6B-98B6-08752F3768B3}" v="4" dt="2021-08-10T21:41:11.021"/>
    <p1510:client id="{9F30A1D2-6717-426C-A658-3A50309723ED}" v="4" dt="2021-08-10T21:42:35.526"/>
    <p1510:client id="{A9DC749A-E69B-48B9-9453-9EFB5C78F7B6}" v="46" dt="2022-12-09T01:49:49.524"/>
    <p1510:client id="{B63C8988-E1D3-4A52-8229-FA8C5EBD2ECD}" v="357" dt="2021-08-19T14:01:44.876"/>
    <p1510:client id="{C083896D-BE66-E85C-897C-A6AD0DF65F8C}" v="2226" dt="2021-07-13T17:34:38.142"/>
    <p1510:client id="{CC69BAD0-B878-4D5F-9EDC-F1CFB63E14B5}" v="190" dt="2021-08-18T18:06:57.811"/>
    <p1510:client id="{CD1724B8-9909-4ACF-A403-2DCC06774456}" v="585" dt="2022-12-15T03:30:55.303"/>
    <p1510:client id="{D0A69EC3-89DE-46B4-82D8-B37502182726}" v="874" dt="2022-12-14T03:20:19.72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259961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hyperlink" Target="http://GithubURL:%20https:/github.com/MarcioCarvalho2022/Python-Basics-for-data-Science-Project/blob/main/jupyter-labs-spacex-data-collection-api%20(1).ipynb" TargetMode="Externa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3.png"/><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hyperlink" Target="https://github.com/MarcioCarvalho2022/Python-Basics-for-data-Science-Project/blob/main/labs-jupyter-spacex-data_wrangling_jupyterlite.jupyterlite.ipynb" TargetMode="External"/><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GithubURL:%20https:/github.com/MarcioCarvalho2022/Python-Basics-for-data-Science-Project/blob/main/jupyter-labs-spacex-data-collection-api%20(1).ipynb" TargetMode="External"/><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github.com/MarcioCarvalho2022/Python-Basics-for-data-Science-Project/blob/main/IBM-DS0321EN-SkillsNetwork_labs_module_2_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rcioCarvalho2022/Python-Basics-for-data-Science-Project/blob/main/jupyter-labs-eda-sql-coursera_sqllite%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MarcioCarvalho2022/Python-Basics-for-data-Science-Project/blob/main/IBM-DS0321EN-SkillsNetwork_labs_module_3_lab_jupyter_launch_site_location.jupyterlite%20(1).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arcioCarvalho2022/Python-Basics-for-data-Science-Project/blob/main/dash_final.py"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cioCarvalho2022/Final-Project-Data-Science-Coursera/blob/main/IBM-DS0321EN-SkillsNetwork_labs_module_4_SpaceX_Machine_Learning_Prediction_Part_5.jupyterlite.ipynb" TargetMode="External"/><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2.jpe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MarcioCarvalho2022/Final-Project-Data-Science-Coursera"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google.com.br/" TargetMode="External"/><Relationship Id="rId3" Type="http://schemas.openxmlformats.org/officeDocument/2006/relationships/image" Target="../media/image3.png"/><Relationship Id="rId7" Type="http://schemas.openxmlformats.org/officeDocument/2006/relationships/hyperlink" Target="https://www.infnet.edu.br/infnet/home/"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 TargetMode="External"/><Relationship Id="rId5" Type="http://schemas.openxmlformats.org/officeDocument/2006/relationships/hyperlink" Target="https://cloud.ibm.com/" TargetMode="External"/><Relationship Id="rId4" Type="http://schemas.openxmlformats.org/officeDocument/2006/relationships/hyperlink" Target="https://www.coursera.org/"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GithubURL:%20https:/github.com/MarcioCarvalho2022/Python-Basics-for-data-Science-Project/blob/main/jupyter-labs-spacex-data-collection-api%20(1).ipynb" TargetMode="External"/><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MarcioCarvalho2022/Python-Basics-for-data-Science-Project/blob/main/jupyter-labs-spacex-data-collection-api%20(1).ipynb" TargetMode="Externa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GithubURL:%20https:/github.com/MarcioCarvalho2022/Python-Basics-for-data-Science-Project/blob/main/jupyter-labs-spacex-data-collection-api%20(1).ipynb" TargetMode="External"/><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hyperlink" Target="https://github.com/MarcioCarvalho2022/Python-Basics-for-data-Science-Project/blob/main/jupyter-labs-webscraping%20.ipynb" TargetMode="Externa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&lt;MARCIO CARVALHO&gt;</a:t>
            </a:r>
          </a:p>
          <a:p>
            <a:r>
              <a:rPr lang="en-US" dirty="0">
                <a:solidFill>
                  <a:schemeClr val="bg2"/>
                </a:solidFill>
                <a:latin typeface="Abadi"/>
                <a:ea typeface="SF Pro" pitchFamily="2" charset="0"/>
                <a:cs typeface="SF Pro" pitchFamily="2" charset="0"/>
              </a:rPr>
              <a:t>&lt;08-12-2022&gt;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1436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474" y="4954405"/>
            <a:ext cx="5389770" cy="1377798"/>
          </a:xfrm>
          <a:prstGeom prst="rect">
            <a:avLst/>
          </a:prstGeom>
        </p:spPr>
        <p:txBody>
          <a:bodyPr vert="horz" lIns="91440" tIns="45720" rIns="91440" bIns="45720" rtlCol="0" anchor="t">
            <a:noAutofit/>
          </a:bodyPr>
          <a:lstStyle/>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1400"/>
              </a:spcBef>
              <a:buNone/>
            </a:pPr>
            <a:r>
              <a:rPr lang="en-US" sz="1800" dirty="0" err="1">
                <a:latin typeface="Arial"/>
                <a:ea typeface="+mn-lt"/>
                <a:cs typeface="Arial"/>
              </a:rPr>
              <a:t>Github</a:t>
            </a:r>
            <a:r>
              <a:rPr lang="en-US" sz="1800" dirty="0">
                <a:latin typeface="Arial"/>
                <a:ea typeface="+mn-lt"/>
                <a:cs typeface="Arial"/>
              </a:rPr>
              <a:t> URL:</a:t>
            </a:r>
            <a:endParaRPr lang="en-US" sz="1800">
              <a:latin typeface="Arial"/>
              <a:cs typeface="Calibri"/>
            </a:endParaRPr>
          </a:p>
          <a:p>
            <a:pPr marL="0" indent="0">
              <a:lnSpc>
                <a:spcPct val="100000"/>
              </a:lnSpc>
              <a:spcBef>
                <a:spcPts val="1400"/>
              </a:spcBef>
              <a:buNone/>
            </a:pPr>
            <a:r>
              <a:rPr lang="en-US" sz="1800" u="sng" dirty="0">
                <a:solidFill>
                  <a:srgbClr val="0948CB"/>
                </a:solidFill>
                <a:latin typeface="Arial"/>
                <a:ea typeface="+mn-lt"/>
                <a:cs typeface="+mn-lt"/>
                <a:hlinkClick r:id="rId3"/>
              </a:rPr>
              <a:t> </a:t>
            </a:r>
            <a:r>
              <a:rPr lang="en-US" sz="1800" dirty="0">
                <a:ea typeface="+mn-lt"/>
                <a:cs typeface="+mn-lt"/>
                <a:hlinkClick r:id="rId4"/>
              </a:rPr>
              <a:t>https://github.com/MarcioCarvalho2022/Python-Basics-for-data-Science-Project/blob/main/labs-jupyter-spacex-data_wrangling_jupyterlite.jupyterlite.ipynb</a:t>
            </a:r>
            <a:endParaRPr lang="en-US" sz="1800">
              <a:ea typeface="+mn-lt"/>
              <a:cs typeface="+mn-lt"/>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70077" y="57612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IBM Plex Mono SemiBold"/>
            </a:endParaRPr>
          </a:p>
          <a:p>
            <a:r>
              <a:rPr lang="en-US" sz="3700" dirty="0">
                <a:solidFill>
                  <a:srgbClr val="0B49CB"/>
                </a:solidFill>
                <a:latin typeface="Abadi"/>
              </a:rPr>
              <a:t>Data Wrangling</a:t>
            </a:r>
            <a:endParaRPr lang="en-US" sz="3700" dirty="0">
              <a:latin typeface="Abadi"/>
            </a:endParaRPr>
          </a:p>
          <a:p>
            <a:endParaRPr lang="en-US" sz="3700" dirty="0">
              <a:solidFill>
                <a:srgbClr val="0B49CB"/>
              </a:solidFill>
              <a:latin typeface="Abadi"/>
            </a:endParaRPr>
          </a:p>
        </p:txBody>
      </p:sp>
      <p:sp>
        <p:nvSpPr>
          <p:cNvPr id="8" name="CaixaDeTexto 7">
            <a:extLst>
              <a:ext uri="{FF2B5EF4-FFF2-40B4-BE49-F238E27FC236}">
                <a16:creationId xmlns:a16="http://schemas.microsoft.com/office/drawing/2014/main" id="{D9C3B21D-2A9C-C46B-2E91-A0CBD7B14F3D}"/>
              </a:ext>
            </a:extLst>
          </p:cNvPr>
          <p:cNvSpPr txBox="1"/>
          <p:nvPr/>
        </p:nvSpPr>
        <p:spPr>
          <a:xfrm>
            <a:off x="74951" y="1234263"/>
            <a:ext cx="498621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1. </a:t>
            </a:r>
            <a:r>
              <a:rPr lang="pt-BR" sz="1600" dirty="0">
                <a:latin typeface="Arial"/>
                <a:cs typeface="Calibri"/>
              </a:rPr>
              <a:t>IMPORT LIBRARIES AND LOADING DATASET: </a:t>
            </a:r>
            <a:endParaRPr lang="en-US" sz="1600" dirty="0">
              <a:latin typeface="Arial"/>
              <a:cs typeface="Calibri"/>
            </a:endParaRPr>
          </a:p>
          <a:p>
            <a:endParaRPr lang="en-US" sz="1600" dirty="0">
              <a:latin typeface="Arial"/>
              <a:ea typeface="+mn-lt"/>
              <a:cs typeface="+mn-lt"/>
            </a:endParaRPr>
          </a:p>
        </p:txBody>
      </p:sp>
      <p:sp>
        <p:nvSpPr>
          <p:cNvPr id="9" name="CaixaDeTexto 8">
            <a:extLst>
              <a:ext uri="{FF2B5EF4-FFF2-40B4-BE49-F238E27FC236}">
                <a16:creationId xmlns:a16="http://schemas.microsoft.com/office/drawing/2014/main" id="{3EABF6DB-2DBF-5578-A6B1-0B28395218FC}"/>
              </a:ext>
            </a:extLst>
          </p:cNvPr>
          <p:cNvSpPr txBox="1"/>
          <p:nvPr/>
        </p:nvSpPr>
        <p:spPr>
          <a:xfrm>
            <a:off x="74949" y="3380279"/>
            <a:ext cx="437484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600" dirty="0">
                <a:latin typeface="Arial"/>
                <a:cs typeface="Calibri"/>
              </a:rPr>
              <a:t>2. </a:t>
            </a:r>
            <a:r>
              <a:rPr lang="pt-BR" sz="1600" dirty="0">
                <a:latin typeface="Arial"/>
                <a:ea typeface="+mn-lt"/>
                <a:cs typeface="+mn-lt"/>
              </a:rPr>
              <a:t>NUMBER OF LAUCHES ON EACH SITE: </a:t>
            </a:r>
            <a:endParaRPr lang="pt-BR" sz="1600" dirty="0">
              <a:ea typeface="+mn-lt"/>
              <a:cs typeface="+mn-lt"/>
            </a:endParaRPr>
          </a:p>
        </p:txBody>
      </p:sp>
      <p:sp>
        <p:nvSpPr>
          <p:cNvPr id="12" name="CaixaDeTexto 11">
            <a:extLst>
              <a:ext uri="{FF2B5EF4-FFF2-40B4-BE49-F238E27FC236}">
                <a16:creationId xmlns:a16="http://schemas.microsoft.com/office/drawing/2014/main" id="{C2A8CE1A-8B9F-7659-B7F7-8B7B1B1193B3}"/>
              </a:ext>
            </a:extLst>
          </p:cNvPr>
          <p:cNvSpPr txBox="1"/>
          <p:nvPr/>
        </p:nvSpPr>
        <p:spPr>
          <a:xfrm>
            <a:off x="8170557" y="5596290"/>
            <a:ext cx="58599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dirty="0">
                <a:latin typeface="Arial"/>
                <a:cs typeface="Calibri"/>
              </a:rPr>
              <a:t>5. SUCESS RATE</a:t>
            </a:r>
            <a:endParaRPr lang="pt-BR" sz="1600" dirty="0">
              <a:latin typeface="Arial"/>
              <a:ea typeface="+mn-lt"/>
              <a:cs typeface="+mn-lt"/>
            </a:endParaRPr>
          </a:p>
          <a:p>
            <a:endParaRPr lang="pt-BR" sz="1600" dirty="0">
              <a:latin typeface="Arial"/>
              <a:cs typeface="Calibri"/>
            </a:endParaRPr>
          </a:p>
        </p:txBody>
      </p:sp>
      <p:sp>
        <p:nvSpPr>
          <p:cNvPr id="14" name="CaixaDeTexto 13">
            <a:extLst>
              <a:ext uri="{FF2B5EF4-FFF2-40B4-BE49-F238E27FC236}">
                <a16:creationId xmlns:a16="http://schemas.microsoft.com/office/drawing/2014/main" id="{882B0A60-6D95-374D-3148-791FEAAF315E}"/>
              </a:ext>
            </a:extLst>
          </p:cNvPr>
          <p:cNvSpPr txBox="1"/>
          <p:nvPr/>
        </p:nvSpPr>
        <p:spPr>
          <a:xfrm>
            <a:off x="3313816" y="4160099"/>
            <a:ext cx="6577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3. </a:t>
            </a:r>
            <a:r>
              <a:rPr lang="pt-BR" dirty="0">
                <a:ea typeface="+mn-lt"/>
                <a:cs typeface="+mn-lt"/>
              </a:rPr>
              <a:t>LANDING OUTCOMES IN SPECIFIC REGION:</a:t>
            </a:r>
            <a:endParaRPr lang="en-US" sz="1600" dirty="0">
              <a:ea typeface="+mn-lt"/>
              <a:cs typeface="+mn-lt"/>
            </a:endParaRPr>
          </a:p>
          <a:p>
            <a:endParaRPr lang="pt-BR" dirty="0">
              <a:cs typeface="Calibri"/>
            </a:endParaRPr>
          </a:p>
        </p:txBody>
      </p:sp>
      <p:sp>
        <p:nvSpPr>
          <p:cNvPr id="17" name="CaixaDeTexto 16">
            <a:extLst>
              <a:ext uri="{FF2B5EF4-FFF2-40B4-BE49-F238E27FC236}">
                <a16:creationId xmlns:a16="http://schemas.microsoft.com/office/drawing/2014/main" id="{6CC037E5-2299-3C36-B052-CCC022314AF0}"/>
              </a:ext>
            </a:extLst>
          </p:cNvPr>
          <p:cNvSpPr txBox="1"/>
          <p:nvPr/>
        </p:nvSpPr>
        <p:spPr>
          <a:xfrm>
            <a:off x="5472879" y="1233158"/>
            <a:ext cx="427638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4. </a:t>
            </a:r>
            <a:r>
              <a:rPr lang="en" sz="1600" dirty="0">
                <a:latin typeface="Arial"/>
                <a:cs typeface="Calibri"/>
              </a:rPr>
              <a:t>FINDING THE BAD OUTCOMES TO FIND SUCCESS RATE</a:t>
            </a:r>
            <a:endParaRPr lang="pt-BR" sz="1600">
              <a:latin typeface="Arial"/>
              <a:ea typeface="+mn-lt"/>
              <a:cs typeface="+mn-lt"/>
            </a:endParaRPr>
          </a:p>
          <a:p>
            <a:endParaRPr lang="pt-BR" sz="1600" dirty="0">
              <a:latin typeface="Arial"/>
              <a:cs typeface="Calibri"/>
            </a:endParaRPr>
          </a:p>
          <a:p>
            <a:endParaRPr lang="en-US" sz="1600" dirty="0">
              <a:latin typeface="Arial"/>
              <a:ea typeface="+mn-lt"/>
              <a:cs typeface="+mn-lt"/>
            </a:endParaRPr>
          </a:p>
        </p:txBody>
      </p:sp>
      <p:pic>
        <p:nvPicPr>
          <p:cNvPr id="11" name="Imagem 12" descr="Texto&#10;&#10;Descrição gerada automaticamente">
            <a:extLst>
              <a:ext uri="{FF2B5EF4-FFF2-40B4-BE49-F238E27FC236}">
                <a16:creationId xmlns:a16="http://schemas.microsoft.com/office/drawing/2014/main" id="{7E0503C9-330E-DE83-1EC2-047F2500CBE1}"/>
              </a:ext>
            </a:extLst>
          </p:cNvPr>
          <p:cNvPicPr>
            <a:picLocks noChangeAspect="1"/>
          </p:cNvPicPr>
          <p:nvPr/>
        </p:nvPicPr>
        <p:blipFill>
          <a:blip r:embed="rId5"/>
          <a:stretch>
            <a:fillRect/>
          </a:stretch>
        </p:blipFill>
        <p:spPr>
          <a:xfrm>
            <a:off x="77450" y="1573794"/>
            <a:ext cx="5279036" cy="799822"/>
          </a:xfrm>
          <a:prstGeom prst="rect">
            <a:avLst/>
          </a:prstGeom>
        </p:spPr>
      </p:pic>
      <p:pic>
        <p:nvPicPr>
          <p:cNvPr id="13" name="Imagem 14" descr="Texto&#10;&#10;Descrição gerada automaticamente">
            <a:extLst>
              <a:ext uri="{FF2B5EF4-FFF2-40B4-BE49-F238E27FC236}">
                <a16:creationId xmlns:a16="http://schemas.microsoft.com/office/drawing/2014/main" id="{8BFF184C-F62C-4128-EF8F-D92721561AE1}"/>
              </a:ext>
            </a:extLst>
          </p:cNvPr>
          <p:cNvPicPr>
            <a:picLocks noChangeAspect="1"/>
          </p:cNvPicPr>
          <p:nvPr/>
        </p:nvPicPr>
        <p:blipFill>
          <a:blip r:embed="rId6"/>
          <a:stretch>
            <a:fillRect/>
          </a:stretch>
        </p:blipFill>
        <p:spPr>
          <a:xfrm>
            <a:off x="77449" y="2370578"/>
            <a:ext cx="5279036" cy="1005073"/>
          </a:xfrm>
          <a:prstGeom prst="rect">
            <a:avLst/>
          </a:prstGeom>
        </p:spPr>
      </p:pic>
      <p:pic>
        <p:nvPicPr>
          <p:cNvPr id="23" name="Imagem 23" descr="Texto&#10;&#10;Descrição gerada automaticamente">
            <a:extLst>
              <a:ext uri="{FF2B5EF4-FFF2-40B4-BE49-F238E27FC236}">
                <a16:creationId xmlns:a16="http://schemas.microsoft.com/office/drawing/2014/main" id="{9716E017-54C9-4D12-4F42-B45C8EB18BD6}"/>
              </a:ext>
            </a:extLst>
          </p:cNvPr>
          <p:cNvPicPr>
            <a:picLocks noChangeAspect="1"/>
          </p:cNvPicPr>
          <p:nvPr/>
        </p:nvPicPr>
        <p:blipFill>
          <a:blip r:embed="rId7"/>
          <a:stretch>
            <a:fillRect/>
          </a:stretch>
        </p:blipFill>
        <p:spPr>
          <a:xfrm>
            <a:off x="3432599" y="4460384"/>
            <a:ext cx="4067331" cy="498420"/>
          </a:xfrm>
          <a:prstGeom prst="rect">
            <a:avLst/>
          </a:prstGeom>
        </p:spPr>
      </p:pic>
      <p:pic>
        <p:nvPicPr>
          <p:cNvPr id="24" name="Imagem 24">
            <a:extLst>
              <a:ext uri="{FF2B5EF4-FFF2-40B4-BE49-F238E27FC236}">
                <a16:creationId xmlns:a16="http://schemas.microsoft.com/office/drawing/2014/main" id="{6F06347E-5ACE-AE2F-E9AD-2038DF3A8A04}"/>
              </a:ext>
            </a:extLst>
          </p:cNvPr>
          <p:cNvPicPr>
            <a:picLocks noChangeAspect="1"/>
          </p:cNvPicPr>
          <p:nvPr/>
        </p:nvPicPr>
        <p:blipFill>
          <a:blip r:embed="rId8"/>
          <a:stretch>
            <a:fillRect/>
          </a:stretch>
        </p:blipFill>
        <p:spPr>
          <a:xfrm>
            <a:off x="5867087" y="4949083"/>
            <a:ext cx="1638300" cy="1609725"/>
          </a:xfrm>
          <a:prstGeom prst="rect">
            <a:avLst/>
          </a:prstGeom>
        </p:spPr>
      </p:pic>
      <p:pic>
        <p:nvPicPr>
          <p:cNvPr id="27" name="Imagem 27" descr="Texto&#10;&#10;Descrição gerada automaticamente">
            <a:extLst>
              <a:ext uri="{FF2B5EF4-FFF2-40B4-BE49-F238E27FC236}">
                <a16:creationId xmlns:a16="http://schemas.microsoft.com/office/drawing/2014/main" id="{B3192C85-0C18-C284-488D-E6F380848BE6}"/>
              </a:ext>
            </a:extLst>
          </p:cNvPr>
          <p:cNvPicPr>
            <a:picLocks noChangeAspect="1"/>
          </p:cNvPicPr>
          <p:nvPr/>
        </p:nvPicPr>
        <p:blipFill>
          <a:blip r:embed="rId9"/>
          <a:stretch>
            <a:fillRect/>
          </a:stretch>
        </p:blipFill>
        <p:spPr>
          <a:xfrm>
            <a:off x="226432" y="3752469"/>
            <a:ext cx="2743200" cy="625389"/>
          </a:xfrm>
          <a:prstGeom prst="rect">
            <a:avLst/>
          </a:prstGeom>
        </p:spPr>
      </p:pic>
      <p:pic>
        <p:nvPicPr>
          <p:cNvPr id="28" name="Imagem 28" descr="Texto&#10;&#10;Descrição gerada automaticamente">
            <a:extLst>
              <a:ext uri="{FF2B5EF4-FFF2-40B4-BE49-F238E27FC236}">
                <a16:creationId xmlns:a16="http://schemas.microsoft.com/office/drawing/2014/main" id="{6181FD1D-1A80-904A-D196-85270D67836D}"/>
              </a:ext>
            </a:extLst>
          </p:cNvPr>
          <p:cNvPicPr>
            <a:picLocks noChangeAspect="1"/>
          </p:cNvPicPr>
          <p:nvPr/>
        </p:nvPicPr>
        <p:blipFill>
          <a:blip r:embed="rId10"/>
          <a:stretch>
            <a:fillRect/>
          </a:stretch>
        </p:blipFill>
        <p:spPr>
          <a:xfrm>
            <a:off x="222174" y="4382777"/>
            <a:ext cx="2054746" cy="791043"/>
          </a:xfrm>
          <a:prstGeom prst="rect">
            <a:avLst/>
          </a:prstGeom>
        </p:spPr>
      </p:pic>
      <p:pic>
        <p:nvPicPr>
          <p:cNvPr id="29" name="Imagem 29" descr="Tela preta com letras brancas&#10;&#10;Descrição gerada automaticamente">
            <a:extLst>
              <a:ext uri="{FF2B5EF4-FFF2-40B4-BE49-F238E27FC236}">
                <a16:creationId xmlns:a16="http://schemas.microsoft.com/office/drawing/2014/main" id="{5F811193-E911-AAC7-2226-97FACB864437}"/>
              </a:ext>
            </a:extLst>
          </p:cNvPr>
          <p:cNvPicPr>
            <a:picLocks noChangeAspect="1"/>
          </p:cNvPicPr>
          <p:nvPr/>
        </p:nvPicPr>
        <p:blipFill>
          <a:blip r:embed="rId11"/>
          <a:stretch>
            <a:fillRect/>
          </a:stretch>
        </p:blipFill>
        <p:spPr>
          <a:xfrm>
            <a:off x="5565025" y="2163315"/>
            <a:ext cx="2743200" cy="1196215"/>
          </a:xfrm>
          <a:prstGeom prst="rect">
            <a:avLst/>
          </a:prstGeom>
        </p:spPr>
      </p:pic>
      <p:pic>
        <p:nvPicPr>
          <p:cNvPr id="2" name="Imagem 4">
            <a:extLst>
              <a:ext uri="{FF2B5EF4-FFF2-40B4-BE49-F238E27FC236}">
                <a16:creationId xmlns:a16="http://schemas.microsoft.com/office/drawing/2014/main" id="{1F0436CC-E4CE-3177-7839-3EC984CCCC97}"/>
              </a:ext>
            </a:extLst>
          </p:cNvPr>
          <p:cNvPicPr>
            <a:picLocks noChangeAspect="1"/>
          </p:cNvPicPr>
          <p:nvPr/>
        </p:nvPicPr>
        <p:blipFill>
          <a:blip r:embed="rId12"/>
          <a:stretch>
            <a:fillRect/>
          </a:stretch>
        </p:blipFill>
        <p:spPr>
          <a:xfrm>
            <a:off x="8239967" y="5890652"/>
            <a:ext cx="2390775" cy="276225"/>
          </a:xfrm>
          <a:prstGeom prst="rect">
            <a:avLst/>
          </a:prstGeom>
        </p:spPr>
      </p:pic>
      <p:pic>
        <p:nvPicPr>
          <p:cNvPr id="5" name="Imagem 6">
            <a:extLst>
              <a:ext uri="{FF2B5EF4-FFF2-40B4-BE49-F238E27FC236}">
                <a16:creationId xmlns:a16="http://schemas.microsoft.com/office/drawing/2014/main" id="{4FD70BDE-F21B-5A76-482F-A484BABD38B1}"/>
              </a:ext>
            </a:extLst>
          </p:cNvPr>
          <p:cNvPicPr>
            <a:picLocks noChangeAspect="1"/>
          </p:cNvPicPr>
          <p:nvPr/>
        </p:nvPicPr>
        <p:blipFill>
          <a:blip r:embed="rId13"/>
          <a:stretch>
            <a:fillRect/>
          </a:stretch>
        </p:blipFill>
        <p:spPr>
          <a:xfrm>
            <a:off x="8236884" y="6164355"/>
            <a:ext cx="1657350" cy="266700"/>
          </a:xfrm>
          <a:prstGeom prst="rect">
            <a:avLst/>
          </a:prstGeom>
        </p:spPr>
      </p:pic>
      <p:pic>
        <p:nvPicPr>
          <p:cNvPr id="7" name="Imagem 9" descr="Texto&#10;&#10;Descrição gerada automaticamente">
            <a:extLst>
              <a:ext uri="{FF2B5EF4-FFF2-40B4-BE49-F238E27FC236}">
                <a16:creationId xmlns:a16="http://schemas.microsoft.com/office/drawing/2014/main" id="{D31DF786-D3AB-8FAD-521A-79B10DBEEDE7}"/>
              </a:ext>
            </a:extLst>
          </p:cNvPr>
          <p:cNvPicPr>
            <a:picLocks noChangeAspect="1"/>
          </p:cNvPicPr>
          <p:nvPr/>
        </p:nvPicPr>
        <p:blipFill>
          <a:blip r:embed="rId14"/>
          <a:stretch>
            <a:fillRect/>
          </a:stretch>
        </p:blipFill>
        <p:spPr>
          <a:xfrm>
            <a:off x="5564842" y="1750605"/>
            <a:ext cx="4524935" cy="443262"/>
          </a:xfrm>
          <a:prstGeom prst="rect">
            <a:avLst/>
          </a:prstGeom>
        </p:spPr>
      </p:pic>
      <p:pic>
        <p:nvPicPr>
          <p:cNvPr id="10" name="Imagem 15" descr="Uma imagem contendo Texto&#10;&#10;Descrição gerada automaticamente">
            <a:extLst>
              <a:ext uri="{FF2B5EF4-FFF2-40B4-BE49-F238E27FC236}">
                <a16:creationId xmlns:a16="http://schemas.microsoft.com/office/drawing/2014/main" id="{38EB9E82-5098-80D6-A455-722494D48D3B}"/>
              </a:ext>
            </a:extLst>
          </p:cNvPr>
          <p:cNvPicPr>
            <a:picLocks noChangeAspect="1"/>
          </p:cNvPicPr>
          <p:nvPr/>
        </p:nvPicPr>
        <p:blipFill>
          <a:blip r:embed="rId15"/>
          <a:stretch>
            <a:fillRect/>
          </a:stretch>
        </p:blipFill>
        <p:spPr>
          <a:xfrm>
            <a:off x="5566241" y="3299852"/>
            <a:ext cx="2740398" cy="493620"/>
          </a:xfrm>
          <a:prstGeom prst="rect">
            <a:avLst/>
          </a:prstGeom>
        </p:spPr>
      </p:pic>
      <p:pic>
        <p:nvPicPr>
          <p:cNvPr id="16" name="Imagem 17" descr="Tela de celular&#10;&#10;Descrição gerada automaticamente">
            <a:extLst>
              <a:ext uri="{FF2B5EF4-FFF2-40B4-BE49-F238E27FC236}">
                <a16:creationId xmlns:a16="http://schemas.microsoft.com/office/drawing/2014/main" id="{9F8AB822-C972-18DC-66E5-F5A462C269A5}"/>
              </a:ext>
            </a:extLst>
          </p:cNvPr>
          <p:cNvPicPr>
            <a:picLocks noChangeAspect="1"/>
          </p:cNvPicPr>
          <p:nvPr/>
        </p:nvPicPr>
        <p:blipFill>
          <a:blip r:embed="rId16"/>
          <a:stretch>
            <a:fillRect/>
          </a:stretch>
        </p:blipFill>
        <p:spPr>
          <a:xfrm>
            <a:off x="8236605" y="2159934"/>
            <a:ext cx="828675" cy="2784662"/>
          </a:xfrm>
          <a:prstGeom prst="rect">
            <a:avLst/>
          </a:prstGeom>
        </p:spPr>
      </p:pic>
    </p:spTree>
    <p:extLst>
      <p:ext uri="{BB962C8B-B14F-4D97-AF65-F5344CB8AC3E}">
        <p14:creationId xmlns:p14="http://schemas.microsoft.com/office/powerpoint/2010/main" val="2815589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27376" y="5266700"/>
            <a:ext cx="10698786" cy="1377798"/>
          </a:xfrm>
          <a:prstGeom prst="rect">
            <a:avLst/>
          </a:prstGeom>
        </p:spPr>
        <p:txBody>
          <a:bodyPr vert="horz" lIns="91440" tIns="45720" rIns="91440" bIns="45720" rtlCol="0" anchor="t">
            <a:noAutofit/>
          </a:bodyPr>
          <a:lstStyle/>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1400"/>
              </a:spcBef>
              <a:buNone/>
            </a:pPr>
            <a:r>
              <a:rPr lang="en-US" sz="1800" dirty="0" err="1">
                <a:latin typeface="Arial"/>
                <a:ea typeface="+mn-lt"/>
                <a:cs typeface="Arial"/>
              </a:rPr>
              <a:t>Github</a:t>
            </a:r>
            <a:r>
              <a:rPr lang="en-US" sz="1800" dirty="0">
                <a:latin typeface="Arial"/>
                <a:ea typeface="+mn-lt"/>
                <a:cs typeface="Arial"/>
              </a:rPr>
              <a:t> URL:</a:t>
            </a:r>
            <a:endParaRPr lang="en-US" sz="1800">
              <a:latin typeface="Arial"/>
              <a:cs typeface="Calibri"/>
            </a:endParaRPr>
          </a:p>
          <a:p>
            <a:pPr marL="0" indent="0">
              <a:lnSpc>
                <a:spcPct val="100000"/>
              </a:lnSpc>
              <a:spcBef>
                <a:spcPts val="1400"/>
              </a:spcBef>
              <a:buNone/>
            </a:pPr>
            <a:r>
              <a:rPr lang="en-US" sz="1800" u="sng" dirty="0">
                <a:solidFill>
                  <a:srgbClr val="0948CB"/>
                </a:solidFill>
                <a:latin typeface="Arial"/>
                <a:ea typeface="+mn-lt"/>
                <a:cs typeface="+mn-lt"/>
                <a:hlinkClick r:id="rId3"/>
              </a:rPr>
              <a:t> </a:t>
            </a:r>
            <a:r>
              <a:rPr lang="en-US" sz="1800" dirty="0">
                <a:ea typeface="+mn-lt"/>
                <a:cs typeface="+mn-lt"/>
                <a:hlinkClick r:id="rId4"/>
              </a:rPr>
              <a:t>https://github.com/MarcioCarvalho2022/Python-Basics-for-data-Science-Project/blob/main/IBM-DS0321EN-SkillsNetwork_labs_module_2_jupyter-labs-eda-dataviz.ipynb</a:t>
            </a:r>
            <a:endParaRPr lang="en-US" sz="1800">
              <a:ea typeface="+mn-lt"/>
              <a:cs typeface="+mn-lt"/>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70077" y="57612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IBM Plex Mono SemiBold"/>
            </a:endParaRPr>
          </a:p>
          <a:p>
            <a:r>
              <a:rPr lang="en-US" sz="3700" dirty="0">
                <a:solidFill>
                  <a:srgbClr val="0B49CB"/>
                </a:solidFill>
                <a:latin typeface="Abadi"/>
              </a:rPr>
              <a:t>EDA with Data Visualization</a:t>
            </a:r>
            <a:endParaRPr lang="en-US" sz="3700" dirty="0">
              <a:latin typeface="Abadi"/>
            </a:endParaRPr>
          </a:p>
          <a:p>
            <a:endParaRPr lang="en-US" sz="3700" dirty="0">
              <a:solidFill>
                <a:srgbClr val="0B49CB"/>
              </a:solidFill>
              <a:latin typeface="Abadi"/>
            </a:endParaRPr>
          </a:p>
        </p:txBody>
      </p:sp>
      <p:sp>
        <p:nvSpPr>
          <p:cNvPr id="8" name="CaixaDeTexto 7">
            <a:extLst>
              <a:ext uri="{FF2B5EF4-FFF2-40B4-BE49-F238E27FC236}">
                <a16:creationId xmlns:a16="http://schemas.microsoft.com/office/drawing/2014/main" id="{D9C3B21D-2A9C-C46B-2E91-A0CBD7B14F3D}"/>
              </a:ext>
            </a:extLst>
          </p:cNvPr>
          <p:cNvSpPr txBox="1"/>
          <p:nvPr/>
        </p:nvSpPr>
        <p:spPr>
          <a:xfrm>
            <a:off x="224853" y="3382854"/>
            <a:ext cx="914598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1. P</a:t>
            </a:r>
            <a:r>
              <a:rPr lang="en" dirty="0">
                <a:latin typeface="Arial"/>
                <a:cs typeface="Calibri"/>
              </a:rPr>
              <a:t>lot the </a:t>
            </a:r>
            <a:r>
              <a:rPr lang="en" dirty="0" err="1">
                <a:latin typeface="Arial"/>
                <a:cs typeface="Calibri"/>
              </a:rPr>
              <a:t>FlightNumber</a:t>
            </a:r>
            <a:r>
              <a:rPr lang="en" dirty="0">
                <a:latin typeface="Arial"/>
                <a:cs typeface="Calibri"/>
              </a:rPr>
              <a:t> vs. </a:t>
            </a:r>
            <a:r>
              <a:rPr lang="en" dirty="0" err="1">
                <a:latin typeface="Arial"/>
                <a:cs typeface="Calibri"/>
              </a:rPr>
              <a:t>PayloadMass</a:t>
            </a:r>
            <a:r>
              <a:rPr lang="en" dirty="0">
                <a:latin typeface="Arial"/>
                <a:cs typeface="Calibri"/>
              </a:rPr>
              <a:t>(kg) and about the launch result</a:t>
            </a:r>
            <a:endParaRPr lang="pt-BR" dirty="0">
              <a:latin typeface="Arial"/>
              <a:cs typeface="Calibri"/>
            </a:endParaRPr>
          </a:p>
          <a:p>
            <a:endParaRPr lang="en-US" sz="1600" dirty="0">
              <a:latin typeface="Arial"/>
              <a:ea typeface="+mn-lt"/>
              <a:cs typeface="+mn-lt"/>
            </a:endParaRPr>
          </a:p>
        </p:txBody>
      </p:sp>
      <p:sp>
        <p:nvSpPr>
          <p:cNvPr id="9" name="CaixaDeTexto 8">
            <a:extLst>
              <a:ext uri="{FF2B5EF4-FFF2-40B4-BE49-F238E27FC236}">
                <a16:creationId xmlns:a16="http://schemas.microsoft.com/office/drawing/2014/main" id="{3EABF6DB-2DBF-5578-A6B1-0B28395218FC}"/>
              </a:ext>
            </a:extLst>
          </p:cNvPr>
          <p:cNvSpPr txBox="1"/>
          <p:nvPr/>
        </p:nvSpPr>
        <p:spPr>
          <a:xfrm>
            <a:off x="8719276" y="3480213"/>
            <a:ext cx="337550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600" dirty="0">
                <a:latin typeface="Arial"/>
                <a:cs typeface="Calibri"/>
              </a:rPr>
              <a:t>2. </a:t>
            </a:r>
            <a:r>
              <a:rPr lang="pt-BR" dirty="0" err="1">
                <a:latin typeface="Arial"/>
                <a:ea typeface="+mn-lt"/>
                <a:cs typeface="+mn-lt"/>
              </a:rPr>
              <a:t>Relationship</a:t>
            </a:r>
            <a:r>
              <a:rPr lang="pt-BR" dirty="0">
                <a:latin typeface="Arial"/>
                <a:ea typeface="+mn-lt"/>
                <a:cs typeface="+mn-lt"/>
              </a:rPr>
              <a:t> </a:t>
            </a:r>
            <a:r>
              <a:rPr lang="pt-BR" dirty="0" err="1">
                <a:latin typeface="Arial"/>
                <a:ea typeface="+mn-lt"/>
                <a:cs typeface="+mn-lt"/>
              </a:rPr>
              <a:t>between</a:t>
            </a:r>
            <a:r>
              <a:rPr lang="pt-BR" dirty="0">
                <a:latin typeface="Arial"/>
                <a:ea typeface="+mn-lt"/>
                <a:cs typeface="+mn-lt"/>
              </a:rPr>
              <a:t> </a:t>
            </a:r>
            <a:r>
              <a:rPr lang="pt-BR" dirty="0" err="1">
                <a:latin typeface="Arial"/>
                <a:ea typeface="+mn-lt"/>
                <a:cs typeface="+mn-lt"/>
              </a:rPr>
              <a:t>Flight</a:t>
            </a:r>
            <a:r>
              <a:rPr lang="pt-BR" dirty="0">
                <a:latin typeface="Arial"/>
                <a:ea typeface="+mn-lt"/>
                <a:cs typeface="+mn-lt"/>
              </a:rPr>
              <a:t> </a:t>
            </a:r>
            <a:r>
              <a:rPr lang="pt-BR" dirty="0" err="1">
                <a:latin typeface="Arial"/>
                <a:ea typeface="+mn-lt"/>
                <a:cs typeface="+mn-lt"/>
              </a:rPr>
              <a:t>Number</a:t>
            </a:r>
            <a:r>
              <a:rPr lang="pt-BR" dirty="0">
                <a:latin typeface="Arial"/>
                <a:ea typeface="+mn-lt"/>
                <a:cs typeface="+mn-lt"/>
              </a:rPr>
              <a:t> </a:t>
            </a:r>
            <a:r>
              <a:rPr lang="pt-BR" dirty="0" err="1">
                <a:latin typeface="Arial"/>
                <a:ea typeface="+mn-lt"/>
                <a:cs typeface="+mn-lt"/>
              </a:rPr>
              <a:t>and</a:t>
            </a:r>
            <a:r>
              <a:rPr lang="pt-BR" dirty="0">
                <a:latin typeface="Arial"/>
                <a:ea typeface="+mn-lt"/>
                <a:cs typeface="+mn-lt"/>
              </a:rPr>
              <a:t> </a:t>
            </a:r>
            <a:r>
              <a:rPr lang="pt-BR" dirty="0" err="1">
                <a:latin typeface="Arial"/>
                <a:ea typeface="+mn-lt"/>
                <a:cs typeface="+mn-lt"/>
              </a:rPr>
              <a:t>Launch</a:t>
            </a:r>
            <a:r>
              <a:rPr lang="pt-BR" dirty="0">
                <a:latin typeface="Arial"/>
                <a:ea typeface="+mn-lt"/>
                <a:cs typeface="+mn-lt"/>
              </a:rPr>
              <a:t> Site </a:t>
            </a:r>
            <a:r>
              <a:rPr lang="pt-BR" dirty="0" err="1">
                <a:latin typeface="Arial"/>
                <a:ea typeface="+mn-lt"/>
                <a:cs typeface="+mn-lt"/>
              </a:rPr>
              <a:t>about</a:t>
            </a:r>
            <a:r>
              <a:rPr lang="pt-BR" dirty="0">
                <a:latin typeface="Arial"/>
                <a:ea typeface="+mn-lt"/>
                <a:cs typeface="+mn-lt"/>
              </a:rPr>
              <a:t> </a:t>
            </a:r>
            <a:r>
              <a:rPr lang="pt-BR" dirty="0" err="1">
                <a:latin typeface="Arial"/>
                <a:ea typeface="+mn-lt"/>
                <a:cs typeface="+mn-lt"/>
              </a:rPr>
              <a:t>the</a:t>
            </a:r>
            <a:r>
              <a:rPr lang="pt-BR" dirty="0">
                <a:latin typeface="Arial"/>
                <a:ea typeface="+mn-lt"/>
                <a:cs typeface="+mn-lt"/>
              </a:rPr>
              <a:t> </a:t>
            </a:r>
            <a:r>
              <a:rPr lang="pt-BR" dirty="0" err="1">
                <a:latin typeface="Arial"/>
                <a:ea typeface="+mn-lt"/>
                <a:cs typeface="+mn-lt"/>
              </a:rPr>
              <a:t>launch</a:t>
            </a:r>
            <a:r>
              <a:rPr lang="pt-BR" dirty="0">
                <a:latin typeface="Arial"/>
                <a:ea typeface="+mn-lt"/>
                <a:cs typeface="+mn-lt"/>
              </a:rPr>
              <a:t> </a:t>
            </a:r>
            <a:r>
              <a:rPr lang="pt-BR" dirty="0" err="1">
                <a:latin typeface="Arial"/>
                <a:ea typeface="+mn-lt"/>
                <a:cs typeface="+mn-lt"/>
              </a:rPr>
              <a:t>result</a:t>
            </a:r>
            <a:endParaRPr lang="pt-BR">
              <a:latin typeface="Arial"/>
              <a:ea typeface="+mn-lt"/>
              <a:cs typeface="Arial"/>
            </a:endParaRPr>
          </a:p>
          <a:p>
            <a:pPr algn="ctr"/>
            <a:endParaRPr lang="pt-BR" sz="1600">
              <a:ea typeface="+mn-lt"/>
              <a:cs typeface="+mn-lt"/>
            </a:endParaRPr>
          </a:p>
        </p:txBody>
      </p:sp>
      <p:sp>
        <p:nvSpPr>
          <p:cNvPr id="12" name="CaixaDeTexto 11">
            <a:extLst>
              <a:ext uri="{FF2B5EF4-FFF2-40B4-BE49-F238E27FC236}">
                <a16:creationId xmlns:a16="http://schemas.microsoft.com/office/drawing/2014/main" id="{C2A8CE1A-8B9F-7659-B7F7-8B7B1B1193B3}"/>
              </a:ext>
            </a:extLst>
          </p:cNvPr>
          <p:cNvSpPr txBox="1"/>
          <p:nvPr/>
        </p:nvSpPr>
        <p:spPr>
          <a:xfrm>
            <a:off x="1774754" y="5721207"/>
            <a:ext cx="5859904"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dirty="0">
                <a:latin typeface="Arial"/>
                <a:cs typeface="Calibri"/>
              </a:rPr>
              <a:t>4. </a:t>
            </a:r>
            <a:r>
              <a:rPr lang="pt-BR" dirty="0" err="1">
                <a:latin typeface="Arial"/>
                <a:cs typeface="Calibri"/>
              </a:rPr>
              <a:t>L</a:t>
            </a:r>
            <a:r>
              <a:rPr lang="pt-BR" dirty="0" err="1">
                <a:latin typeface="Arial"/>
                <a:ea typeface="+mn-lt"/>
                <a:cs typeface="+mn-lt"/>
              </a:rPr>
              <a:t>aunch</a:t>
            </a:r>
            <a:r>
              <a:rPr lang="pt-BR" dirty="0">
                <a:latin typeface="Arial"/>
                <a:ea typeface="+mn-lt"/>
                <a:cs typeface="+mn-lt"/>
              </a:rPr>
              <a:t> </a:t>
            </a:r>
            <a:r>
              <a:rPr lang="pt-BR" dirty="0" err="1">
                <a:latin typeface="Arial"/>
                <a:ea typeface="+mn-lt"/>
                <a:cs typeface="+mn-lt"/>
              </a:rPr>
              <a:t>success</a:t>
            </a:r>
            <a:r>
              <a:rPr lang="pt-BR" dirty="0">
                <a:latin typeface="Arial"/>
                <a:ea typeface="+mn-lt"/>
                <a:cs typeface="+mn-lt"/>
              </a:rPr>
              <a:t> </a:t>
            </a:r>
            <a:r>
              <a:rPr lang="pt-BR" dirty="0" err="1">
                <a:latin typeface="Arial"/>
                <a:ea typeface="+mn-lt"/>
                <a:cs typeface="+mn-lt"/>
              </a:rPr>
              <a:t>yearly</a:t>
            </a:r>
            <a:r>
              <a:rPr lang="pt-BR" dirty="0">
                <a:latin typeface="Arial"/>
                <a:ea typeface="+mn-lt"/>
                <a:cs typeface="+mn-lt"/>
              </a:rPr>
              <a:t> </a:t>
            </a:r>
            <a:r>
              <a:rPr lang="pt-BR" dirty="0" err="1">
                <a:latin typeface="Arial"/>
                <a:ea typeface="+mn-lt"/>
                <a:cs typeface="+mn-lt"/>
              </a:rPr>
              <a:t>trend</a:t>
            </a:r>
            <a:endParaRPr lang="pt-BR" dirty="0">
              <a:latin typeface="Arial"/>
              <a:ea typeface="+mn-lt"/>
              <a:cs typeface="+mn-lt"/>
            </a:endParaRPr>
          </a:p>
          <a:p>
            <a:endParaRPr lang="pt-BR" sz="1600" dirty="0">
              <a:latin typeface="Arial"/>
              <a:cs typeface="Calibri"/>
            </a:endParaRPr>
          </a:p>
        </p:txBody>
      </p:sp>
      <p:sp>
        <p:nvSpPr>
          <p:cNvPr id="17" name="CaixaDeTexto 16">
            <a:extLst>
              <a:ext uri="{FF2B5EF4-FFF2-40B4-BE49-F238E27FC236}">
                <a16:creationId xmlns:a16="http://schemas.microsoft.com/office/drawing/2014/main" id="{6CC037E5-2299-3C36-B052-CCC022314AF0}"/>
              </a:ext>
            </a:extLst>
          </p:cNvPr>
          <p:cNvSpPr txBox="1"/>
          <p:nvPr/>
        </p:nvSpPr>
        <p:spPr>
          <a:xfrm>
            <a:off x="5248025" y="5717715"/>
            <a:ext cx="380169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3. </a:t>
            </a:r>
            <a:r>
              <a:rPr lang="pt-BR" dirty="0" err="1">
                <a:latin typeface="Arial"/>
                <a:ea typeface="+mn-lt"/>
                <a:cs typeface="+mn-lt"/>
              </a:rPr>
              <a:t>Success</a:t>
            </a:r>
            <a:r>
              <a:rPr lang="pt-BR" dirty="0">
                <a:latin typeface="Arial"/>
                <a:ea typeface="+mn-lt"/>
                <a:cs typeface="+mn-lt"/>
              </a:rPr>
              <a:t> rate </a:t>
            </a:r>
            <a:r>
              <a:rPr lang="pt-BR" dirty="0" err="1">
                <a:latin typeface="Arial"/>
                <a:ea typeface="+mn-lt"/>
                <a:cs typeface="+mn-lt"/>
              </a:rPr>
              <a:t>of</a:t>
            </a:r>
            <a:r>
              <a:rPr lang="pt-BR" dirty="0">
                <a:latin typeface="Arial"/>
                <a:ea typeface="+mn-lt"/>
                <a:cs typeface="+mn-lt"/>
              </a:rPr>
              <a:t> </a:t>
            </a:r>
            <a:r>
              <a:rPr lang="pt-BR" dirty="0" err="1">
                <a:latin typeface="Arial"/>
                <a:ea typeface="+mn-lt"/>
                <a:cs typeface="+mn-lt"/>
              </a:rPr>
              <a:t>each</a:t>
            </a:r>
            <a:r>
              <a:rPr lang="pt-BR" dirty="0">
                <a:latin typeface="Arial"/>
                <a:ea typeface="+mn-lt"/>
                <a:cs typeface="+mn-lt"/>
              </a:rPr>
              <a:t> </a:t>
            </a:r>
            <a:r>
              <a:rPr lang="pt-BR" dirty="0" err="1">
                <a:latin typeface="Arial"/>
                <a:ea typeface="+mn-lt"/>
                <a:cs typeface="+mn-lt"/>
              </a:rPr>
              <a:t>orbit</a:t>
            </a:r>
            <a:r>
              <a:rPr lang="pt-BR" dirty="0">
                <a:latin typeface="Arial"/>
                <a:ea typeface="+mn-lt"/>
                <a:cs typeface="+mn-lt"/>
              </a:rPr>
              <a:t> </a:t>
            </a:r>
            <a:r>
              <a:rPr lang="pt-BR" dirty="0" err="1">
                <a:latin typeface="Arial"/>
                <a:ea typeface="+mn-lt"/>
                <a:cs typeface="+mn-lt"/>
              </a:rPr>
              <a:t>type</a:t>
            </a:r>
            <a:endParaRPr lang="pt-BR">
              <a:latin typeface="Arial"/>
              <a:ea typeface="+mn-lt"/>
              <a:cs typeface="+mn-lt"/>
            </a:endParaRPr>
          </a:p>
          <a:p>
            <a:endParaRPr lang="pt-BR" sz="1600" dirty="0">
              <a:latin typeface="Arial"/>
              <a:cs typeface="Calibri"/>
            </a:endParaRPr>
          </a:p>
          <a:p>
            <a:endParaRPr lang="en-US" sz="1600" dirty="0">
              <a:latin typeface="Arial"/>
              <a:ea typeface="+mn-lt"/>
              <a:cs typeface="+mn-lt"/>
            </a:endParaRPr>
          </a:p>
        </p:txBody>
      </p:sp>
      <p:pic>
        <p:nvPicPr>
          <p:cNvPr id="15" name="Imagem 17" descr="Gráfico, Gráfico de dispersão&#10;&#10;Descrição gerada automaticamente">
            <a:extLst>
              <a:ext uri="{FF2B5EF4-FFF2-40B4-BE49-F238E27FC236}">
                <a16:creationId xmlns:a16="http://schemas.microsoft.com/office/drawing/2014/main" id="{4D427F78-18CC-ECEE-4FDA-2C3A8D93E17A}"/>
              </a:ext>
            </a:extLst>
          </p:cNvPr>
          <p:cNvPicPr>
            <a:picLocks noChangeAspect="1"/>
          </p:cNvPicPr>
          <p:nvPr/>
        </p:nvPicPr>
        <p:blipFill>
          <a:blip r:embed="rId5"/>
          <a:stretch>
            <a:fillRect/>
          </a:stretch>
        </p:blipFill>
        <p:spPr>
          <a:xfrm>
            <a:off x="314791" y="1301961"/>
            <a:ext cx="7927298" cy="2068012"/>
          </a:xfrm>
          <a:prstGeom prst="rect">
            <a:avLst/>
          </a:prstGeom>
        </p:spPr>
      </p:pic>
      <p:pic>
        <p:nvPicPr>
          <p:cNvPr id="18" name="Imagem 18" descr="Gráfico, Gráfico de dispersão&#10;&#10;Descrição gerada automaticamente">
            <a:extLst>
              <a:ext uri="{FF2B5EF4-FFF2-40B4-BE49-F238E27FC236}">
                <a16:creationId xmlns:a16="http://schemas.microsoft.com/office/drawing/2014/main" id="{80BB6236-A581-1FA2-F0AD-B6E458DE1F31}"/>
              </a:ext>
            </a:extLst>
          </p:cNvPr>
          <p:cNvPicPr>
            <a:picLocks noChangeAspect="1"/>
          </p:cNvPicPr>
          <p:nvPr/>
        </p:nvPicPr>
        <p:blipFill>
          <a:blip r:embed="rId6"/>
          <a:stretch>
            <a:fillRect/>
          </a:stretch>
        </p:blipFill>
        <p:spPr>
          <a:xfrm>
            <a:off x="8884170" y="1306430"/>
            <a:ext cx="3142937" cy="2183992"/>
          </a:xfrm>
          <a:prstGeom prst="rect">
            <a:avLst/>
          </a:prstGeom>
        </p:spPr>
      </p:pic>
      <p:pic>
        <p:nvPicPr>
          <p:cNvPr id="19" name="Imagem 19" descr="Gráfico, Gráfico de barras&#10;&#10;Descrição gerada automaticamente">
            <a:extLst>
              <a:ext uri="{FF2B5EF4-FFF2-40B4-BE49-F238E27FC236}">
                <a16:creationId xmlns:a16="http://schemas.microsoft.com/office/drawing/2014/main" id="{EDC5C441-EAB2-BBFF-AB71-FF3DD23545CF}"/>
              </a:ext>
            </a:extLst>
          </p:cNvPr>
          <p:cNvPicPr>
            <a:picLocks noChangeAspect="1"/>
          </p:cNvPicPr>
          <p:nvPr/>
        </p:nvPicPr>
        <p:blipFill>
          <a:blip r:embed="rId7"/>
          <a:stretch>
            <a:fillRect/>
          </a:stretch>
        </p:blipFill>
        <p:spPr>
          <a:xfrm>
            <a:off x="5411449" y="3756544"/>
            <a:ext cx="3192904" cy="1868258"/>
          </a:xfrm>
          <a:prstGeom prst="rect">
            <a:avLst/>
          </a:prstGeom>
        </p:spPr>
      </p:pic>
      <p:pic>
        <p:nvPicPr>
          <p:cNvPr id="20" name="Imagem 20" descr="Gráfico, Gráfico de linhas&#10;&#10;Descrição gerada automaticamente">
            <a:extLst>
              <a:ext uri="{FF2B5EF4-FFF2-40B4-BE49-F238E27FC236}">
                <a16:creationId xmlns:a16="http://schemas.microsoft.com/office/drawing/2014/main" id="{A3146ABF-C6DD-4276-E77C-DD19A57672A7}"/>
              </a:ext>
            </a:extLst>
          </p:cNvPr>
          <p:cNvPicPr>
            <a:picLocks noChangeAspect="1"/>
          </p:cNvPicPr>
          <p:nvPr/>
        </p:nvPicPr>
        <p:blipFill>
          <a:blip r:embed="rId8"/>
          <a:stretch>
            <a:fillRect/>
          </a:stretch>
        </p:blipFill>
        <p:spPr>
          <a:xfrm>
            <a:off x="1876270" y="3759544"/>
            <a:ext cx="3018019" cy="1962190"/>
          </a:xfrm>
          <a:prstGeom prst="rect">
            <a:avLst/>
          </a:prstGeom>
        </p:spPr>
      </p:pic>
    </p:spTree>
    <p:extLst>
      <p:ext uri="{BB962C8B-B14F-4D97-AF65-F5344CB8AC3E}">
        <p14:creationId xmlns:p14="http://schemas.microsoft.com/office/powerpoint/2010/main" val="97010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2929" y="1181986"/>
            <a:ext cx="11969128" cy="5538058"/>
          </a:xfrm>
          <a:prstGeom prst="rect">
            <a:avLst/>
          </a:prstGeom>
        </p:spPr>
        <p:txBody>
          <a:bodyPr lIns="91440" tIns="45720" rIns="91440" bIns="45720" anchor="t"/>
          <a:lstStyle/>
          <a:p>
            <a:pPr marL="0" indent="0">
              <a:lnSpc>
                <a:spcPct val="100000"/>
              </a:lnSpc>
              <a:spcBef>
                <a:spcPts val="1400"/>
              </a:spcBef>
              <a:buNone/>
            </a:pPr>
            <a:r>
              <a:rPr lang="en-US" sz="2200" dirty="0">
                <a:ea typeface="+mn-lt"/>
                <a:cs typeface="+mn-lt"/>
              </a:rPr>
              <a:t>S</a:t>
            </a:r>
            <a:r>
              <a:rPr lang="en-US" sz="1800" dirty="0">
                <a:latin typeface="Arial"/>
                <a:ea typeface="+mn-lt"/>
                <a:cs typeface="+mn-lt"/>
              </a:rPr>
              <a:t>QL queries to solve the assignment tasks:</a:t>
            </a:r>
            <a:endParaRPr lang="en-US" sz="1800">
              <a:solidFill>
                <a:schemeClr val="accent3">
                  <a:lumMod val="25000"/>
                </a:schemeClr>
              </a:solidFill>
              <a:latin typeface="Arial"/>
              <a:cs typeface="Arial"/>
            </a:endParaRPr>
          </a:p>
          <a:p>
            <a:pPr>
              <a:lnSpc>
                <a:spcPct val="100000"/>
              </a:lnSpc>
              <a:spcBef>
                <a:spcPts val="1400"/>
              </a:spcBef>
            </a:pPr>
            <a:r>
              <a:rPr lang="en-US" sz="1500" dirty="0">
                <a:latin typeface="Arial"/>
                <a:cs typeface="Arial"/>
              </a:rPr>
              <a:t>Display the names of the unique launch sites in the space mission</a:t>
            </a:r>
          </a:p>
          <a:p>
            <a:pPr>
              <a:lnSpc>
                <a:spcPct val="100000"/>
              </a:lnSpc>
              <a:spcBef>
                <a:spcPts val="1400"/>
              </a:spcBef>
            </a:pPr>
            <a:r>
              <a:rPr lang="en-US" sz="1500" dirty="0">
                <a:latin typeface="Arial"/>
                <a:cs typeface="Arial"/>
              </a:rPr>
              <a:t>Display 5 records where launch sites begin with the string 'CCA'</a:t>
            </a:r>
            <a:endParaRPr lang="en-US" sz="1500">
              <a:solidFill>
                <a:srgbClr val="000000"/>
              </a:solidFill>
              <a:latin typeface="Arial"/>
              <a:cs typeface="Arial"/>
            </a:endParaRPr>
          </a:p>
          <a:p>
            <a:pPr>
              <a:lnSpc>
                <a:spcPct val="100000"/>
              </a:lnSpc>
              <a:spcBef>
                <a:spcPts val="1400"/>
              </a:spcBef>
            </a:pPr>
            <a:r>
              <a:rPr lang="en-US" sz="1500" dirty="0">
                <a:latin typeface="Arial"/>
                <a:cs typeface="Arial"/>
              </a:rPr>
              <a:t>Display the total payload mass carried by boosters launched by NASA (CRS)</a:t>
            </a:r>
            <a:endParaRPr lang="en-US" sz="1500">
              <a:solidFill>
                <a:srgbClr val="000000"/>
              </a:solidFill>
              <a:latin typeface="Arial"/>
              <a:cs typeface="Arial"/>
            </a:endParaRPr>
          </a:p>
          <a:p>
            <a:pPr>
              <a:lnSpc>
                <a:spcPct val="100000"/>
              </a:lnSpc>
              <a:spcBef>
                <a:spcPts val="1400"/>
              </a:spcBef>
            </a:pPr>
            <a:r>
              <a:rPr lang="en-US" sz="1500" dirty="0">
                <a:latin typeface="Arial"/>
                <a:cs typeface="Arial"/>
              </a:rPr>
              <a:t>Display average payload mass carried by booster version F9 v1.1</a:t>
            </a:r>
            <a:endParaRPr lang="en-US" sz="1500">
              <a:solidFill>
                <a:srgbClr val="000000"/>
              </a:solidFill>
              <a:latin typeface="Arial"/>
              <a:cs typeface="Arial"/>
            </a:endParaRPr>
          </a:p>
          <a:p>
            <a:pPr>
              <a:lnSpc>
                <a:spcPct val="100000"/>
              </a:lnSpc>
              <a:spcBef>
                <a:spcPts val="1400"/>
              </a:spcBef>
            </a:pPr>
            <a:r>
              <a:rPr lang="en-US" sz="1500" dirty="0">
                <a:latin typeface="Arial"/>
                <a:cs typeface="Arial"/>
              </a:rPr>
              <a:t>List the date when the first </a:t>
            </a:r>
            <a:r>
              <a:rPr lang="en-US" sz="1500" dirty="0" err="1">
                <a:latin typeface="Arial"/>
                <a:cs typeface="Arial"/>
              </a:rPr>
              <a:t>succesful</a:t>
            </a:r>
            <a:r>
              <a:rPr lang="en-US" sz="1500" dirty="0">
                <a:latin typeface="Arial"/>
                <a:cs typeface="Arial"/>
              </a:rPr>
              <a:t> landing outcome in ground pad was achieved</a:t>
            </a:r>
          </a:p>
          <a:p>
            <a:pPr>
              <a:lnSpc>
                <a:spcPct val="100000"/>
              </a:lnSpc>
              <a:spcBef>
                <a:spcPts val="1400"/>
              </a:spcBef>
            </a:pPr>
            <a:r>
              <a:rPr lang="en-US" sz="1500" dirty="0">
                <a:latin typeface="Arial"/>
                <a:cs typeface="Arial"/>
              </a:rPr>
              <a:t>List the names of the boosters which have success in drone ship and have payload mass greater than 4000 but less than 6000</a:t>
            </a:r>
            <a:endParaRPr lang="en-US" sz="1500">
              <a:solidFill>
                <a:srgbClr val="000000"/>
              </a:solidFill>
              <a:latin typeface="Arial"/>
              <a:cs typeface="Arial"/>
            </a:endParaRPr>
          </a:p>
          <a:p>
            <a:pPr>
              <a:lnSpc>
                <a:spcPct val="100000"/>
              </a:lnSpc>
              <a:spcBef>
                <a:spcPts val="1400"/>
              </a:spcBef>
            </a:pPr>
            <a:r>
              <a:rPr lang="en-US" sz="1500" dirty="0">
                <a:latin typeface="Arial"/>
                <a:cs typeface="Arial"/>
              </a:rPr>
              <a:t>List the total number of successful and failure mission outcomes</a:t>
            </a:r>
            <a:endParaRPr lang="en-US" sz="1500">
              <a:solidFill>
                <a:srgbClr val="000000"/>
              </a:solidFill>
              <a:latin typeface="Arial"/>
              <a:cs typeface="Arial"/>
            </a:endParaRPr>
          </a:p>
          <a:p>
            <a:pPr>
              <a:lnSpc>
                <a:spcPct val="100000"/>
              </a:lnSpc>
              <a:spcBef>
                <a:spcPts val="1400"/>
              </a:spcBef>
            </a:pPr>
            <a:r>
              <a:rPr lang="en-US" sz="1500" dirty="0">
                <a:latin typeface="Arial"/>
                <a:cs typeface="Arial"/>
              </a:rPr>
              <a:t>List the names of the </a:t>
            </a:r>
            <a:r>
              <a:rPr lang="en-US" sz="1500" dirty="0" err="1">
                <a:latin typeface="Arial"/>
                <a:cs typeface="Arial"/>
              </a:rPr>
              <a:t>booster_versions</a:t>
            </a:r>
            <a:r>
              <a:rPr lang="en-US" sz="1500" dirty="0">
                <a:latin typeface="Arial"/>
                <a:cs typeface="Arial"/>
              </a:rPr>
              <a:t> which have carried the maximum payload mass. Use a subquery</a:t>
            </a:r>
            <a:endParaRPr lang="en-US" sz="1500">
              <a:solidFill>
                <a:srgbClr val="000000"/>
              </a:solidFill>
              <a:latin typeface="Arial"/>
              <a:cs typeface="Arial"/>
            </a:endParaRPr>
          </a:p>
          <a:p>
            <a:pPr>
              <a:lnSpc>
                <a:spcPct val="100000"/>
              </a:lnSpc>
              <a:spcBef>
                <a:spcPts val="1400"/>
              </a:spcBef>
            </a:pPr>
            <a:r>
              <a:rPr lang="en-US" sz="1500" dirty="0">
                <a:latin typeface="Arial"/>
                <a:cs typeface="Arial"/>
              </a:rPr>
              <a:t>List the records which will display the month names, failure </a:t>
            </a:r>
            <a:r>
              <a:rPr lang="en-US" sz="1500" dirty="0" err="1">
                <a:latin typeface="Arial"/>
                <a:cs typeface="Arial"/>
              </a:rPr>
              <a:t>landing_outcomes</a:t>
            </a:r>
            <a:r>
              <a:rPr lang="en-US" sz="1500" dirty="0">
                <a:latin typeface="Arial"/>
                <a:cs typeface="Arial"/>
              </a:rPr>
              <a:t> in drone ship ,booster versions, </a:t>
            </a:r>
            <a:r>
              <a:rPr lang="en-US" sz="1500" dirty="0" err="1">
                <a:latin typeface="Arial"/>
                <a:cs typeface="Arial"/>
              </a:rPr>
              <a:t>launch_site</a:t>
            </a:r>
            <a:r>
              <a:rPr lang="en-US" sz="1500" dirty="0">
                <a:latin typeface="Arial"/>
                <a:cs typeface="Arial"/>
              </a:rPr>
              <a:t> for Rank the count of successful </a:t>
            </a:r>
            <a:r>
              <a:rPr lang="en-US" sz="1500" dirty="0" err="1">
                <a:latin typeface="Arial"/>
                <a:cs typeface="Arial"/>
              </a:rPr>
              <a:t>landing_outcomes</a:t>
            </a:r>
            <a:r>
              <a:rPr lang="en-US" sz="1500" dirty="0">
                <a:latin typeface="Arial"/>
                <a:cs typeface="Arial"/>
              </a:rPr>
              <a:t> between the date 04-06-2010 and 20-03-2017 in descending order.</a:t>
            </a:r>
          </a:p>
          <a:p>
            <a:pPr>
              <a:lnSpc>
                <a:spcPct val="100000"/>
              </a:lnSpc>
              <a:spcBef>
                <a:spcPts val="1400"/>
              </a:spcBef>
            </a:pPr>
            <a:r>
              <a:rPr lang="en-US" sz="1500" dirty="0">
                <a:latin typeface="Arial"/>
                <a:cs typeface="Arial"/>
              </a:rPr>
              <a:t>Rank the count of successful </a:t>
            </a:r>
            <a:r>
              <a:rPr lang="en-US" sz="1500" dirty="0" err="1">
                <a:latin typeface="Arial"/>
                <a:cs typeface="Arial"/>
              </a:rPr>
              <a:t>landing_outcomes</a:t>
            </a:r>
            <a:r>
              <a:rPr lang="en-US" sz="1500" dirty="0">
                <a:latin typeface="Arial"/>
                <a:cs typeface="Arial"/>
              </a:rPr>
              <a:t> between the date 04-06-2010 and 20-03-2017 in descending order.</a:t>
            </a:r>
            <a:r>
              <a:rPr lang="en-US" sz="1600" dirty="0">
                <a:latin typeface="Arial"/>
                <a:cs typeface="Arial"/>
              </a:rPr>
              <a:t>                   </a:t>
            </a:r>
            <a:endParaRPr lang="en-US" sz="1400" dirty="0">
              <a:latin typeface="Calibri" panose="020F0502020204030204"/>
              <a:cs typeface="Calibri" panose="020F0502020204030204"/>
            </a:endParaRPr>
          </a:p>
          <a:p>
            <a:pPr marL="0" indent="0">
              <a:lnSpc>
                <a:spcPct val="100000"/>
              </a:lnSpc>
              <a:spcBef>
                <a:spcPts val="1400"/>
              </a:spcBef>
              <a:buNone/>
            </a:pPr>
            <a:r>
              <a:rPr lang="en-US" sz="1400" dirty="0" err="1">
                <a:latin typeface="Arial"/>
                <a:cs typeface="Arial"/>
              </a:rPr>
              <a:t>Github</a:t>
            </a:r>
            <a:r>
              <a:rPr lang="en-US" sz="1400" dirty="0">
                <a:latin typeface="Arial"/>
                <a:cs typeface="Arial"/>
              </a:rPr>
              <a:t> URL: </a:t>
            </a:r>
            <a:r>
              <a:rPr lang="en-US" sz="1600" dirty="0">
                <a:ea typeface="+mn-lt"/>
                <a:cs typeface="+mn-lt"/>
                <a:hlinkClick r:id="rId3"/>
              </a:rPr>
              <a:t>https://github.com/MarcioCarvalho2022/Python-Basics-for-data-Science-Project/blob/main/jupyter-labs-eda-sql-coursera_sqllite%20(2).ipynb</a:t>
            </a:r>
            <a:endParaRPr lang="en-US" sz="1600">
              <a:ea typeface="+mn-lt"/>
              <a:cs typeface="+mn-lt"/>
            </a:endParaRPr>
          </a:p>
          <a:p>
            <a:pPr marL="0" indent="0">
              <a:lnSpc>
                <a:spcPct val="100000"/>
              </a:lnSpc>
              <a:spcBef>
                <a:spcPts val="1400"/>
              </a:spcBef>
              <a:buNone/>
            </a:pPr>
            <a:endParaRPr lang="en-US" sz="1400" dirty="0">
              <a:solidFill>
                <a:srgbClr val="000000"/>
              </a:solidFill>
              <a:latin typeface="Arial"/>
              <a:cs typeface="Arial"/>
            </a:endParaRPr>
          </a:p>
          <a:p>
            <a:pPr>
              <a:lnSpc>
                <a:spcPct val="100000"/>
              </a:lnSpc>
              <a:spcBef>
                <a:spcPts val="1400"/>
              </a:spcBef>
            </a:pPr>
            <a:endParaRPr lang="en-US" sz="1400" dirty="0">
              <a:solidFill>
                <a:srgbClr val="000000"/>
              </a:solidFill>
              <a:latin typeface="Arial"/>
              <a:cs typeface="Calibri"/>
            </a:endParaRPr>
          </a:p>
          <a:p>
            <a:pPr>
              <a:lnSpc>
                <a:spcPct val="100000"/>
              </a:lnSpc>
              <a:spcBef>
                <a:spcPts val="1400"/>
              </a:spcBef>
            </a:pPr>
            <a:endParaRPr lang="en-US" sz="1400" dirty="0">
              <a:solidFill>
                <a:srgbClr val="000000"/>
              </a:solidFill>
              <a:latin typeface="Arial"/>
              <a:cs typeface="Calibri"/>
            </a:endParaRPr>
          </a:p>
          <a:p>
            <a:pPr>
              <a:lnSpc>
                <a:spcPct val="100000"/>
              </a:lnSpc>
              <a:spcBef>
                <a:spcPts val="1400"/>
              </a:spcBef>
            </a:pPr>
            <a:endParaRPr lang="en-US" sz="1400" dirty="0">
              <a:solidFill>
                <a:srgbClr val="292929"/>
              </a:solidFill>
              <a:latin typeface="Arial"/>
              <a:cs typeface="Arial"/>
            </a:endParaRPr>
          </a:p>
          <a:p>
            <a:endParaRPr lang="en-US" sz="1400" dirty="0">
              <a:latin typeface="Arial"/>
              <a:cs typeface="Arial"/>
            </a:endParaRPr>
          </a:p>
          <a:p>
            <a:endParaRPr lang="en-US" sz="1400" dirty="0">
              <a:latin typeface="Arial"/>
              <a:cs typeface="Arial"/>
            </a:endParaRPr>
          </a:p>
          <a:p>
            <a:endParaRPr lang="en-US" sz="1800" dirty="0">
              <a:latin typeface="Arial"/>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3182" y="1348582"/>
            <a:ext cx="11845636" cy="5431991"/>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Imagem 5" descr="Mapa&#10;&#10;Descrição gerada automaticamente">
            <a:extLst>
              <a:ext uri="{FF2B5EF4-FFF2-40B4-BE49-F238E27FC236}">
                <a16:creationId xmlns:a16="http://schemas.microsoft.com/office/drawing/2014/main" id="{C0EFFE21-A2FD-A430-7AB0-028EDE4C7117}"/>
              </a:ext>
            </a:extLst>
          </p:cNvPr>
          <p:cNvPicPr>
            <a:picLocks noChangeAspect="1"/>
          </p:cNvPicPr>
          <p:nvPr/>
        </p:nvPicPr>
        <p:blipFill>
          <a:blip r:embed="rId3"/>
          <a:stretch>
            <a:fillRect/>
          </a:stretch>
        </p:blipFill>
        <p:spPr>
          <a:xfrm>
            <a:off x="48832" y="1368944"/>
            <a:ext cx="4294909" cy="2584984"/>
          </a:xfrm>
          <a:prstGeom prst="rect">
            <a:avLst/>
          </a:prstGeom>
        </p:spPr>
      </p:pic>
      <p:pic>
        <p:nvPicPr>
          <p:cNvPr id="6" name="Imagem 6">
            <a:extLst>
              <a:ext uri="{FF2B5EF4-FFF2-40B4-BE49-F238E27FC236}">
                <a16:creationId xmlns:a16="http://schemas.microsoft.com/office/drawing/2014/main" id="{019C77C5-52F1-34F4-B18F-71049C60EAE7}"/>
              </a:ext>
            </a:extLst>
          </p:cNvPr>
          <p:cNvPicPr>
            <a:picLocks noChangeAspect="1"/>
          </p:cNvPicPr>
          <p:nvPr/>
        </p:nvPicPr>
        <p:blipFill>
          <a:blip r:embed="rId4"/>
          <a:stretch>
            <a:fillRect/>
          </a:stretch>
        </p:blipFill>
        <p:spPr>
          <a:xfrm>
            <a:off x="4475018" y="1344567"/>
            <a:ext cx="3768436" cy="2603304"/>
          </a:xfrm>
          <a:prstGeom prst="rect">
            <a:avLst/>
          </a:prstGeom>
        </p:spPr>
      </p:pic>
      <p:pic>
        <p:nvPicPr>
          <p:cNvPr id="7" name="Imagem 7" descr="Diagrama&#10;&#10;Descrição gerada automaticamente">
            <a:extLst>
              <a:ext uri="{FF2B5EF4-FFF2-40B4-BE49-F238E27FC236}">
                <a16:creationId xmlns:a16="http://schemas.microsoft.com/office/drawing/2014/main" id="{15102581-E07C-FA95-1444-FA0662C2590F}"/>
              </a:ext>
            </a:extLst>
          </p:cNvPr>
          <p:cNvPicPr>
            <a:picLocks noChangeAspect="1"/>
          </p:cNvPicPr>
          <p:nvPr/>
        </p:nvPicPr>
        <p:blipFill>
          <a:blip r:embed="rId5"/>
          <a:stretch>
            <a:fillRect/>
          </a:stretch>
        </p:blipFill>
        <p:spPr>
          <a:xfrm>
            <a:off x="8382001" y="1356931"/>
            <a:ext cx="3380508" cy="2592430"/>
          </a:xfrm>
          <a:prstGeom prst="rect">
            <a:avLst/>
          </a:prstGeom>
        </p:spPr>
      </p:pic>
      <p:sp>
        <p:nvSpPr>
          <p:cNvPr id="10" name="CaixaDeTexto 9">
            <a:extLst>
              <a:ext uri="{FF2B5EF4-FFF2-40B4-BE49-F238E27FC236}">
                <a16:creationId xmlns:a16="http://schemas.microsoft.com/office/drawing/2014/main" id="{FDA4C520-833B-3882-C51D-734CD3D5DEC7}"/>
              </a:ext>
            </a:extLst>
          </p:cNvPr>
          <p:cNvSpPr txBox="1"/>
          <p:nvPr/>
        </p:nvSpPr>
        <p:spPr>
          <a:xfrm>
            <a:off x="169435" y="3950890"/>
            <a:ext cx="1044476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dirty="0">
                <a:latin typeface="Arial"/>
                <a:cs typeface="Calibri"/>
              </a:rPr>
              <a:t>Some of the Folium methods used:</a:t>
            </a:r>
            <a:endParaRPr lang="pt-BR" dirty="0">
              <a:latin typeface="Arial"/>
              <a:cs typeface="Arial"/>
            </a:endParaRPr>
          </a:p>
          <a:p>
            <a:r>
              <a:rPr lang="pt-BR" sz="1600" dirty="0">
                <a:latin typeface="Arial"/>
                <a:cs typeface="Calibri"/>
              </a:rPr>
              <a:t>1- </a:t>
            </a:r>
            <a:r>
              <a:rPr lang="pt-BR" sz="1600" dirty="0" err="1">
                <a:latin typeface="Arial"/>
                <a:cs typeface="Calibri"/>
              </a:rPr>
              <a:t>site_map</a:t>
            </a:r>
            <a:r>
              <a:rPr lang="pt-BR" sz="1600" dirty="0">
                <a:latin typeface="Arial"/>
                <a:cs typeface="Calibri"/>
              </a:rPr>
              <a:t> = </a:t>
            </a:r>
            <a:r>
              <a:rPr lang="pt-BR" sz="1600" dirty="0" err="1">
                <a:latin typeface="Arial"/>
                <a:cs typeface="Calibri"/>
              </a:rPr>
              <a:t>folium.Map</a:t>
            </a:r>
            <a:r>
              <a:rPr lang="pt-BR" sz="1600" dirty="0">
                <a:latin typeface="Arial"/>
                <a:cs typeface="Calibri"/>
              </a:rPr>
              <a:t> - </a:t>
            </a:r>
            <a:r>
              <a:rPr lang="en" sz="1600" dirty="0">
                <a:latin typeface="Arial"/>
                <a:cs typeface="Calibri"/>
              </a:rPr>
              <a:t>ADD map with informed coordinates</a:t>
            </a:r>
            <a:endParaRPr lang="pt-BR" sz="1600">
              <a:latin typeface="Arial"/>
              <a:ea typeface="+mn-lt"/>
              <a:cs typeface="+mn-lt"/>
            </a:endParaRPr>
          </a:p>
          <a:p>
            <a:r>
              <a:rPr lang="en" sz="1600" dirty="0">
                <a:latin typeface="Arial"/>
                <a:cs typeface="Calibri"/>
              </a:rPr>
              <a:t>2- m</a:t>
            </a:r>
            <a:r>
              <a:rPr lang="pt-BR" sz="1600" dirty="0" err="1">
                <a:latin typeface="Arial"/>
                <a:cs typeface="Calibri"/>
              </a:rPr>
              <a:t>arker</a:t>
            </a:r>
            <a:r>
              <a:rPr lang="pt-BR" sz="1600" dirty="0">
                <a:latin typeface="Arial"/>
                <a:cs typeface="Calibri"/>
              </a:rPr>
              <a:t> = </a:t>
            </a:r>
            <a:r>
              <a:rPr lang="pt-BR" sz="1600" dirty="0" err="1">
                <a:latin typeface="Arial"/>
                <a:cs typeface="Calibri"/>
              </a:rPr>
              <a:t>folium.map.Marker</a:t>
            </a:r>
            <a:r>
              <a:rPr lang="pt-BR" sz="1600" dirty="0">
                <a:latin typeface="Arial"/>
                <a:cs typeface="Calibri"/>
              </a:rPr>
              <a:t> - </a:t>
            </a:r>
            <a:r>
              <a:rPr lang="en" sz="1600" dirty="0">
                <a:latin typeface="Arial"/>
                <a:cs typeface="Calibri"/>
              </a:rPr>
              <a:t>ADD markup or description</a:t>
            </a:r>
            <a:endParaRPr lang="en" sz="1600" dirty="0">
              <a:latin typeface="Arial"/>
              <a:ea typeface="+mn-lt"/>
              <a:cs typeface="+mn-lt"/>
            </a:endParaRPr>
          </a:p>
          <a:p>
            <a:r>
              <a:rPr lang="en" sz="1600" dirty="0">
                <a:latin typeface="Arial"/>
                <a:cs typeface="Calibri"/>
              </a:rPr>
              <a:t>3- </a:t>
            </a:r>
            <a:r>
              <a:rPr lang="pt-BR" sz="1600" dirty="0" err="1">
                <a:latin typeface="Arial"/>
                <a:cs typeface="Calibri"/>
              </a:rPr>
              <a:t>circle</a:t>
            </a:r>
            <a:r>
              <a:rPr lang="pt-BR" sz="1600" dirty="0">
                <a:latin typeface="Arial"/>
                <a:cs typeface="Calibri"/>
              </a:rPr>
              <a:t> = </a:t>
            </a:r>
            <a:r>
              <a:rPr lang="pt-BR" sz="1600" dirty="0" err="1">
                <a:latin typeface="Arial"/>
                <a:cs typeface="Calibri"/>
              </a:rPr>
              <a:t>folium.Circle</a:t>
            </a:r>
            <a:r>
              <a:rPr lang="pt-BR" sz="1600" dirty="0">
                <a:latin typeface="Arial"/>
                <a:cs typeface="Calibri"/>
              </a:rPr>
              <a:t> - </a:t>
            </a:r>
            <a:r>
              <a:rPr lang="en" sz="1600" dirty="0">
                <a:latin typeface="Arial"/>
                <a:cs typeface="Calibri"/>
              </a:rPr>
              <a:t>ADD circle at predefined coordinate</a:t>
            </a:r>
            <a:endParaRPr lang="pt-BR" sz="1600" dirty="0">
              <a:latin typeface="Arial"/>
              <a:ea typeface="+mn-lt"/>
              <a:cs typeface="+mn-lt"/>
            </a:endParaRPr>
          </a:p>
          <a:p>
            <a:r>
              <a:rPr lang="en" sz="1600" dirty="0">
                <a:latin typeface="Arial"/>
                <a:cs typeface="Calibri"/>
              </a:rPr>
              <a:t>4- </a:t>
            </a:r>
            <a:r>
              <a:rPr lang="en" sz="1600" dirty="0" err="1">
                <a:latin typeface="Arial"/>
                <a:ea typeface="+mn-lt"/>
                <a:cs typeface="+mn-lt"/>
              </a:rPr>
              <a:t>mouse_position</a:t>
            </a:r>
            <a:r>
              <a:rPr lang="en" sz="1600" dirty="0">
                <a:latin typeface="Arial"/>
                <a:ea typeface="+mn-lt"/>
                <a:cs typeface="+mn-lt"/>
              </a:rPr>
              <a:t> = </a:t>
            </a:r>
            <a:r>
              <a:rPr lang="en" sz="1600" dirty="0" err="1">
                <a:latin typeface="Arial"/>
                <a:ea typeface="+mn-lt"/>
                <a:cs typeface="+mn-lt"/>
              </a:rPr>
              <a:t>MousePosition</a:t>
            </a:r>
            <a:r>
              <a:rPr lang="en" sz="1600" dirty="0">
                <a:latin typeface="Arial"/>
                <a:ea typeface="+mn-lt"/>
                <a:cs typeface="+mn-lt"/>
              </a:rPr>
              <a:t> - Add mouse position to get coordinate</a:t>
            </a:r>
          </a:p>
          <a:p>
            <a:r>
              <a:rPr lang="pt-BR" sz="1600" dirty="0">
                <a:latin typeface="Arial"/>
                <a:ea typeface="+mn-lt"/>
                <a:cs typeface="Arial"/>
              </a:rPr>
              <a:t>5- </a:t>
            </a:r>
            <a:r>
              <a:rPr lang="pt-BR" sz="1600" dirty="0" err="1">
                <a:latin typeface="Arial"/>
                <a:ea typeface="+mn-lt"/>
                <a:cs typeface="+mn-lt"/>
              </a:rPr>
              <a:t>lines</a:t>
            </a:r>
            <a:r>
              <a:rPr lang="pt-BR" sz="1600" dirty="0">
                <a:latin typeface="Arial"/>
                <a:ea typeface="+mn-lt"/>
                <a:cs typeface="+mn-lt"/>
              </a:rPr>
              <a:t>=</a:t>
            </a:r>
            <a:r>
              <a:rPr lang="pt-BR" sz="1600" dirty="0" err="1">
                <a:latin typeface="Arial"/>
                <a:ea typeface="+mn-lt"/>
                <a:cs typeface="+mn-lt"/>
              </a:rPr>
              <a:t>folium.PolyLine</a:t>
            </a:r>
            <a:r>
              <a:rPr lang="pt-BR" sz="1600" dirty="0">
                <a:latin typeface="Arial"/>
                <a:ea typeface="+mn-lt"/>
                <a:cs typeface="+mn-lt"/>
              </a:rPr>
              <a:t> - </a:t>
            </a:r>
            <a:r>
              <a:rPr lang="en" sz="1600" dirty="0">
                <a:latin typeface="Arial"/>
                <a:ea typeface="+mn-lt"/>
                <a:cs typeface="+mn-lt"/>
              </a:rPr>
              <a:t>ADD line on map</a:t>
            </a:r>
          </a:p>
          <a:p>
            <a:r>
              <a:rPr lang="en" sz="1600" dirty="0">
                <a:latin typeface="Arial"/>
                <a:cs typeface="Calibri"/>
              </a:rPr>
              <a:t>6- </a:t>
            </a:r>
            <a:r>
              <a:rPr lang="en" sz="1600" dirty="0" err="1">
                <a:latin typeface="Arial"/>
                <a:cs typeface="Calibri"/>
              </a:rPr>
              <a:t>marker</a:t>
            </a:r>
            <a:r>
              <a:rPr lang="en" sz="1600" dirty="0" err="1">
                <a:latin typeface="Arial"/>
                <a:ea typeface="+mn-lt"/>
                <a:cs typeface="+mn-lt"/>
              </a:rPr>
              <a:t>_cluster</a:t>
            </a:r>
            <a:r>
              <a:rPr lang="en" sz="1600" dirty="0">
                <a:latin typeface="Arial"/>
                <a:ea typeface="+mn-lt"/>
                <a:cs typeface="+mn-lt"/>
              </a:rPr>
              <a:t> = </a:t>
            </a:r>
            <a:r>
              <a:rPr lang="en" sz="1600" dirty="0" err="1">
                <a:latin typeface="Arial"/>
                <a:ea typeface="+mn-lt"/>
                <a:cs typeface="+mn-lt"/>
              </a:rPr>
              <a:t>MarkerCluster</a:t>
            </a:r>
            <a:r>
              <a:rPr lang="en" sz="1600" dirty="0">
                <a:latin typeface="Arial"/>
                <a:ea typeface="+mn-lt"/>
                <a:cs typeface="+mn-lt"/>
              </a:rPr>
              <a:t>() - ADD grouping of markers</a:t>
            </a:r>
            <a:endParaRPr lang="en" sz="1600" dirty="0">
              <a:latin typeface="Arial"/>
              <a:cs typeface="Calibri"/>
            </a:endParaRPr>
          </a:p>
          <a:p>
            <a:r>
              <a:rPr lang="pt-BR" sz="1600" dirty="0">
                <a:latin typeface="Arial"/>
                <a:cs typeface="Calibri"/>
              </a:rPr>
              <a:t>7- </a:t>
            </a:r>
            <a:r>
              <a:rPr lang="pt-BR" sz="1600" dirty="0" err="1">
                <a:latin typeface="Arial"/>
                <a:ea typeface="+mn-lt"/>
                <a:cs typeface="+mn-lt"/>
              </a:rPr>
              <a:t>Site_map.add_child</a:t>
            </a:r>
            <a:r>
              <a:rPr lang="pt-BR" sz="1600" dirty="0">
                <a:latin typeface="Arial"/>
                <a:ea typeface="+mn-lt"/>
                <a:cs typeface="+mn-lt"/>
              </a:rPr>
              <a:t> - ADD</a:t>
            </a:r>
            <a:r>
              <a:rPr lang="en" sz="1600" dirty="0">
                <a:latin typeface="Arial"/>
                <a:ea typeface="+mn-lt"/>
                <a:cs typeface="+mn-lt"/>
              </a:rPr>
              <a:t> the previous items on the map</a:t>
            </a:r>
            <a:endParaRPr lang="pt-BR" sz="1600" dirty="0">
              <a:latin typeface="Arial"/>
              <a:cs typeface="Calibri"/>
            </a:endParaRPr>
          </a:p>
          <a:p>
            <a:endParaRPr lang="pt-BR" dirty="0">
              <a:ea typeface="+mn-lt"/>
              <a:cs typeface="+mn-lt"/>
            </a:endParaRPr>
          </a:p>
          <a:p>
            <a:r>
              <a:rPr lang="pt-BR" dirty="0">
                <a:ea typeface="+mn-lt"/>
                <a:cs typeface="+mn-lt"/>
                <a:hlinkClick r:id="rId6"/>
              </a:rPr>
              <a:t>GITHUB: https://github.com/MarcioCarvalho2022/Python-Basics-for-data-Science-Project/blob/main/IBM-DS0321EN-SkillsNetwork_labs_module_3_lab_jupyter_launch_site_location.jupyterlite%20(1).ipynb</a:t>
            </a:r>
            <a:endParaRPr lang="pt-BR">
              <a:cs typeface="Calibri"/>
            </a:endParaRPr>
          </a:p>
          <a:p>
            <a:endParaRPr lang="pt-BR" dirty="0">
              <a:cs typeface="Calibri"/>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pic>
        <p:nvPicPr>
          <p:cNvPr id="2" name="Imagem 5" descr="Linha do tempo&#10;&#10;Descrição gerada automaticamente">
            <a:extLst>
              <a:ext uri="{FF2B5EF4-FFF2-40B4-BE49-F238E27FC236}">
                <a16:creationId xmlns:a16="http://schemas.microsoft.com/office/drawing/2014/main" id="{BFD8D819-A2B0-8232-A25F-88F8E69C68F0}"/>
              </a:ext>
            </a:extLst>
          </p:cNvPr>
          <p:cNvPicPr>
            <a:picLocks noGrp="1" noChangeAspect="1"/>
          </p:cNvPicPr>
          <p:nvPr>
            <p:ph idx="4294967295"/>
          </p:nvPr>
        </p:nvPicPr>
        <p:blipFill>
          <a:blip r:embed="rId3"/>
          <a:stretch>
            <a:fillRect/>
          </a:stretch>
        </p:blipFill>
        <p:spPr>
          <a:xfrm>
            <a:off x="225678" y="1394042"/>
            <a:ext cx="5805054" cy="2720687"/>
          </a:xfrm>
          <a:prstGeom prst="rect">
            <a:avLst/>
          </a:prstGeom>
        </p:spPr>
      </p:pic>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m 6" descr="Gráfico, Gráfico de pizza&#10;&#10;Descrição gerada automaticamente">
            <a:extLst>
              <a:ext uri="{FF2B5EF4-FFF2-40B4-BE49-F238E27FC236}">
                <a16:creationId xmlns:a16="http://schemas.microsoft.com/office/drawing/2014/main" id="{4D5F5465-7D10-8CA7-CCBC-4C2AD4A5133E}"/>
              </a:ext>
            </a:extLst>
          </p:cNvPr>
          <p:cNvPicPr>
            <a:picLocks noChangeAspect="1"/>
          </p:cNvPicPr>
          <p:nvPr/>
        </p:nvPicPr>
        <p:blipFill>
          <a:blip r:embed="rId4"/>
          <a:stretch>
            <a:fillRect/>
          </a:stretch>
        </p:blipFill>
        <p:spPr>
          <a:xfrm>
            <a:off x="6151418" y="1379618"/>
            <a:ext cx="5805054" cy="2741018"/>
          </a:xfrm>
          <a:prstGeom prst="rect">
            <a:avLst/>
          </a:prstGeom>
        </p:spPr>
      </p:pic>
      <p:sp>
        <p:nvSpPr>
          <p:cNvPr id="8" name="CaixaDeTexto 7">
            <a:extLst>
              <a:ext uri="{FF2B5EF4-FFF2-40B4-BE49-F238E27FC236}">
                <a16:creationId xmlns:a16="http://schemas.microsoft.com/office/drawing/2014/main" id="{10BDA279-D025-776E-D642-283398439BA5}"/>
              </a:ext>
            </a:extLst>
          </p:cNvPr>
          <p:cNvSpPr txBox="1"/>
          <p:nvPr/>
        </p:nvSpPr>
        <p:spPr>
          <a:xfrm>
            <a:off x="83128" y="4260476"/>
            <a:ext cx="10875817"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600" dirty="0">
                <a:latin typeface="Arial"/>
                <a:cs typeface="Arial"/>
              </a:rPr>
              <a:t>A Dashboard was developed to facilitate the visualization of the responses below, among others:</a:t>
            </a:r>
            <a:endParaRPr lang="pt-BR" sz="1600" dirty="0">
              <a:latin typeface="Arial"/>
              <a:cs typeface="Arial"/>
            </a:endParaRPr>
          </a:p>
          <a:p>
            <a:endParaRPr lang="en" sz="1600" dirty="0">
              <a:latin typeface="Arial"/>
              <a:cs typeface="Arial"/>
            </a:endParaRPr>
          </a:p>
          <a:p>
            <a:r>
              <a:rPr lang="en-US" sz="1600" dirty="0">
                <a:latin typeface="Arial"/>
                <a:cs typeface="Arial"/>
              </a:rPr>
              <a:t>Which site has the biggest hit launches?</a:t>
            </a:r>
            <a:endParaRPr lang="en-US" sz="1600">
              <a:solidFill>
                <a:srgbClr val="FF0000"/>
              </a:solidFill>
              <a:latin typeface="Arial"/>
              <a:cs typeface="Arial"/>
            </a:endParaRPr>
          </a:p>
          <a:p>
            <a:r>
              <a:rPr lang="en" sz="1600" dirty="0">
                <a:latin typeface="Arial"/>
                <a:cs typeface="Arial"/>
              </a:rPr>
              <a:t>Which site has the highest launch success rate? </a:t>
            </a:r>
            <a:endParaRPr lang="en" sz="1600">
              <a:solidFill>
                <a:srgbClr val="FF0000"/>
              </a:solidFill>
              <a:latin typeface="Arial"/>
              <a:cs typeface="Arial"/>
            </a:endParaRPr>
          </a:p>
          <a:p>
            <a:r>
              <a:rPr lang="en" sz="1600" dirty="0">
                <a:solidFill>
                  <a:srgbClr val="000000"/>
                </a:solidFill>
                <a:latin typeface="Arial"/>
                <a:cs typeface="Arial"/>
              </a:rPr>
              <a:t>Which</a:t>
            </a:r>
            <a:r>
              <a:rPr lang="en" sz="1600" dirty="0">
                <a:latin typeface="Arial"/>
                <a:cs typeface="Arial"/>
              </a:rPr>
              <a:t> payload range(s) has the highest launch success rate? </a:t>
            </a:r>
            <a:endParaRPr lang="en" sz="1600">
              <a:solidFill>
                <a:srgbClr val="FF0000"/>
              </a:solidFill>
              <a:latin typeface="Arial"/>
              <a:cs typeface="Arial"/>
            </a:endParaRPr>
          </a:p>
          <a:p>
            <a:r>
              <a:rPr lang="en" sz="1600" dirty="0">
                <a:latin typeface="Arial"/>
                <a:cs typeface="Arial"/>
              </a:rPr>
              <a:t>Which payload range(s) has the lowest launch success rate? </a:t>
            </a:r>
            <a:endParaRPr lang="en" sz="1600">
              <a:solidFill>
                <a:srgbClr val="C00000"/>
              </a:solidFill>
              <a:latin typeface="Arial"/>
              <a:cs typeface="Arial"/>
            </a:endParaRPr>
          </a:p>
          <a:p>
            <a:r>
              <a:rPr lang="en" sz="1600" dirty="0">
                <a:latin typeface="Arial"/>
                <a:cs typeface="Arial"/>
              </a:rPr>
              <a:t>Which version of F9 Booster (v1.0, v1.1, FT, B4, B5, etc.) launch success rate?</a:t>
            </a:r>
            <a:r>
              <a:rPr lang="en" dirty="0">
                <a:latin typeface="Arial"/>
                <a:cs typeface="Arial"/>
              </a:rPr>
              <a:t> </a:t>
            </a:r>
            <a:endParaRPr lang="en" dirty="0">
              <a:solidFill>
                <a:srgbClr val="FF0000"/>
              </a:solidFill>
              <a:latin typeface="Arial"/>
              <a:cs typeface="Arial"/>
            </a:endParaRPr>
          </a:p>
        </p:txBody>
      </p:sp>
      <p:sp>
        <p:nvSpPr>
          <p:cNvPr id="9" name="CaixaDeTexto 8">
            <a:extLst>
              <a:ext uri="{FF2B5EF4-FFF2-40B4-BE49-F238E27FC236}">
                <a16:creationId xmlns:a16="http://schemas.microsoft.com/office/drawing/2014/main" id="{44EACB26-7088-4849-B00C-52D17B81F006}"/>
              </a:ext>
            </a:extLst>
          </p:cNvPr>
          <p:cNvSpPr txBox="1"/>
          <p:nvPr/>
        </p:nvSpPr>
        <p:spPr>
          <a:xfrm>
            <a:off x="83127" y="6023060"/>
            <a:ext cx="1119447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ea typeface="+mn-lt"/>
                <a:cs typeface="+mn-lt"/>
              </a:rPr>
              <a:t>GITHUB: </a:t>
            </a:r>
            <a:r>
              <a:rPr lang="pt-BR" sz="2000" dirty="0">
                <a:ea typeface="+mn-lt"/>
                <a:cs typeface="+mn-lt"/>
                <a:hlinkClick r:id="rId5"/>
              </a:rPr>
              <a:t>https://github.com/MarcioCarvalho2022/Python-Basics-for-data-Science-Project/blob/main/dash_final.py</a:t>
            </a:r>
            <a:endParaRPr lang="pt-BR" sz="2000">
              <a:cs typeface="Calibri"/>
            </a:endParaRPr>
          </a:p>
        </p:txBody>
      </p:sp>
    </p:spTree>
    <p:extLst>
      <p:ext uri="{BB962C8B-B14F-4D97-AF65-F5344CB8AC3E}">
        <p14:creationId xmlns:p14="http://schemas.microsoft.com/office/powerpoint/2010/main" val="1665409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3670" y="1285298"/>
            <a:ext cx="11850808" cy="5570537"/>
          </a:xfrm>
          <a:prstGeom prst="rect">
            <a:avLst/>
          </a:prstGeom>
        </p:spPr>
        <p:txBody>
          <a:bodyPr lIns="91440" tIns="45720" rIns="91440" bIns="45720" anchor="t"/>
          <a:lstStyle/>
          <a:p>
            <a:pPr marL="0" indent="0">
              <a:lnSpc>
                <a:spcPct val="100000"/>
              </a:lnSpc>
              <a:spcBef>
                <a:spcPts val="1400"/>
              </a:spcBef>
              <a:buNone/>
            </a:pPr>
            <a:r>
              <a:rPr lang="en" sz="1800" dirty="0">
                <a:latin typeface="Arial"/>
                <a:ea typeface="+mn-lt"/>
                <a:cs typeface="+mn-lt"/>
              </a:rPr>
              <a:t>  </a:t>
            </a:r>
            <a:endParaRPr lang="en-US" sz="2000" b="1">
              <a:solidFill>
                <a:srgbClr val="000000"/>
              </a:solidFill>
              <a:latin typeface="Arial"/>
              <a:cs typeface="Calibr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171450" indent="-171450">
              <a:lnSpc>
                <a:spcPct val="100000"/>
              </a:lnSpc>
              <a:spcBef>
                <a:spcPts val="1400"/>
              </a:spcBef>
              <a:buNone/>
            </a:pPr>
            <a:r>
              <a:rPr lang="en" sz="2200" b="1" dirty="0">
                <a:latin typeface="Arial"/>
                <a:cs typeface="Arial"/>
              </a:rPr>
              <a:t>  </a:t>
            </a:r>
            <a:r>
              <a:rPr lang="en-US" sz="2200" b="1" dirty="0">
                <a:latin typeface="Arial"/>
                <a:cs typeface="Arial"/>
              </a:rPr>
              <a:t> </a:t>
            </a:r>
            <a:endParaRPr lang="en-US" sz="2200" dirty="0">
              <a:solidFill>
                <a:schemeClr val="accent3">
                  <a:lumMod val="25000"/>
                </a:schemeClr>
              </a:solidFill>
              <a:latin typeface="Abadi"/>
            </a:endParaRPr>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a:ln>
            <a:solidFill>
              <a:srgbClr val="1C7DDB"/>
            </a:solid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a:t>
            </a:r>
            <a:r>
              <a:rPr lang="en" dirty="0">
                <a:latin typeface="Abadi"/>
              </a:rPr>
              <a:t>To be continued</a:t>
            </a:r>
            <a:endParaRPr lang="en-US" dirty="0">
              <a:solidFill>
                <a:srgbClr val="0B49CB"/>
              </a:solidFill>
              <a:latin typeface="Abadi"/>
            </a:endParaRPr>
          </a:p>
        </p:txBody>
      </p:sp>
      <p:sp>
        <p:nvSpPr>
          <p:cNvPr id="3" name="Seta: para a Direita 2">
            <a:extLst>
              <a:ext uri="{FF2B5EF4-FFF2-40B4-BE49-F238E27FC236}">
                <a16:creationId xmlns:a16="http://schemas.microsoft.com/office/drawing/2014/main" id="{FA496527-5DAB-15C2-4BF7-15131FC9A529}"/>
              </a:ext>
            </a:extLst>
          </p:cNvPr>
          <p:cNvSpPr/>
          <p:nvPr/>
        </p:nvSpPr>
        <p:spPr>
          <a:xfrm>
            <a:off x="2687600" y="1928551"/>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3FF4027B-2CDC-A8DC-6172-88D14BBE32EF}"/>
              </a:ext>
            </a:extLst>
          </p:cNvPr>
          <p:cNvSpPr/>
          <p:nvPr/>
        </p:nvSpPr>
        <p:spPr>
          <a:xfrm>
            <a:off x="4935488" y="1928551"/>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41C4915E-4623-7AF2-87EA-BD98273D86E5}"/>
              </a:ext>
            </a:extLst>
          </p:cNvPr>
          <p:cNvSpPr/>
          <p:nvPr/>
        </p:nvSpPr>
        <p:spPr>
          <a:xfrm>
            <a:off x="7153131" y="1928551"/>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52F34AE2-9757-4C9B-B326-E52FEDD8A55C}"/>
              </a:ext>
            </a:extLst>
          </p:cNvPr>
          <p:cNvSpPr/>
          <p:nvPr/>
        </p:nvSpPr>
        <p:spPr>
          <a:xfrm>
            <a:off x="1087286" y="1316862"/>
            <a:ext cx="1458386" cy="1403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r>
              <a:rPr lang="pt-BR" dirty="0">
                <a:ea typeface="+mn-lt"/>
                <a:cs typeface="+mn-lt"/>
              </a:rPr>
              <a:t>CREATE A COLUMNS FOR THE CLASS</a:t>
            </a:r>
            <a:endParaRPr lang="pt-BR">
              <a:cs typeface="Calibri" panose="020F0502020204030204"/>
            </a:endParaRPr>
          </a:p>
          <a:p>
            <a:pPr algn="ctr"/>
            <a:endParaRPr lang="pt-BR" dirty="0">
              <a:cs typeface="Calibri"/>
            </a:endParaRPr>
          </a:p>
          <a:p>
            <a:pPr algn="ctr"/>
            <a:endParaRPr lang="pt-BR" dirty="0">
              <a:cs typeface="Calibri"/>
            </a:endParaRPr>
          </a:p>
        </p:txBody>
      </p:sp>
      <p:sp>
        <p:nvSpPr>
          <p:cNvPr id="18" name="Retângulo: Cantos Arredondados 17">
            <a:extLst>
              <a:ext uri="{FF2B5EF4-FFF2-40B4-BE49-F238E27FC236}">
                <a16:creationId xmlns:a16="http://schemas.microsoft.com/office/drawing/2014/main" id="{C1B3937B-6BE8-758A-9BF1-00785E5C51D5}"/>
              </a:ext>
            </a:extLst>
          </p:cNvPr>
          <p:cNvSpPr/>
          <p:nvPr/>
        </p:nvSpPr>
        <p:spPr>
          <a:xfrm>
            <a:off x="3157737" y="1315500"/>
            <a:ext cx="1641109" cy="1411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r>
              <a:rPr lang="pt-BR" dirty="0">
                <a:ea typeface="+mn-lt"/>
                <a:cs typeface="+mn-lt"/>
              </a:rPr>
              <a:t>STANDARLIZE THE DATA</a:t>
            </a:r>
            <a:endParaRPr lang="pt-BR">
              <a:cs typeface="Calibri" panose="020F0502020204030204"/>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19" name="Retângulo: Cantos Arredondados 18">
            <a:extLst>
              <a:ext uri="{FF2B5EF4-FFF2-40B4-BE49-F238E27FC236}">
                <a16:creationId xmlns:a16="http://schemas.microsoft.com/office/drawing/2014/main" id="{567B5A7A-EF04-1C3C-00E0-7B14096A4903}"/>
              </a:ext>
            </a:extLst>
          </p:cNvPr>
          <p:cNvSpPr/>
          <p:nvPr/>
        </p:nvSpPr>
        <p:spPr>
          <a:xfrm>
            <a:off x="5380772" y="1305731"/>
            <a:ext cx="1659669" cy="1654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r>
              <a:rPr lang="pt-BR" dirty="0">
                <a:ea typeface="+mn-lt"/>
                <a:cs typeface="+mn-lt"/>
              </a:rPr>
              <a:t>SPLIT INTO </a:t>
            </a:r>
            <a:endParaRPr lang="pt-BR" dirty="0">
              <a:cs typeface="Calibri"/>
            </a:endParaRPr>
          </a:p>
          <a:p>
            <a:pPr algn="ctr"/>
            <a:r>
              <a:rPr lang="pt-BR" dirty="0">
                <a:ea typeface="+mn-lt"/>
                <a:cs typeface="+mn-lt"/>
              </a:rPr>
              <a:t>TRAINING  </a:t>
            </a:r>
            <a:endParaRPr lang="pt-BR">
              <a:ea typeface="+mn-lt"/>
              <a:cs typeface="+mn-lt"/>
            </a:endParaRPr>
          </a:p>
          <a:p>
            <a:pPr algn="ctr"/>
            <a:r>
              <a:rPr lang="pt-BR" dirty="0">
                <a:ea typeface="+mn-lt"/>
                <a:cs typeface="+mn-lt"/>
              </a:rPr>
              <a:t>DATA AND  </a:t>
            </a:r>
            <a:endParaRPr lang="pt-BR">
              <a:ea typeface="+mn-lt"/>
              <a:cs typeface="+mn-lt"/>
            </a:endParaRPr>
          </a:p>
          <a:p>
            <a:pPr algn="ctr"/>
            <a:r>
              <a:rPr lang="pt-BR" dirty="0">
                <a:ea typeface="+mn-lt"/>
                <a:cs typeface="+mn-lt"/>
              </a:rPr>
              <a:t>TEST DATA</a:t>
            </a:r>
            <a:endParaRPr lang="pt-BR" dirty="0">
              <a:cs typeface="Calibri" panose="020F0502020204030204"/>
            </a:endParaRPr>
          </a:p>
          <a:p>
            <a:pPr algn="ctr"/>
            <a:endParaRPr lang="pt-BR" dirty="0">
              <a:ea typeface="+mn-lt"/>
              <a:cs typeface="+mn-lt"/>
            </a:endParaRPr>
          </a:p>
          <a:p>
            <a:pPr algn="ctr"/>
            <a:endParaRPr lang="pt-BR" dirty="0">
              <a:cs typeface="Calibri"/>
            </a:endParaRPr>
          </a:p>
          <a:p>
            <a:pPr algn="ctr"/>
            <a:endParaRPr lang="pt-BR" dirty="0">
              <a:cs typeface="Calibri"/>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20" name="Retângulo: Cantos Arredondados 19">
            <a:extLst>
              <a:ext uri="{FF2B5EF4-FFF2-40B4-BE49-F238E27FC236}">
                <a16:creationId xmlns:a16="http://schemas.microsoft.com/office/drawing/2014/main" id="{98D351D7-D4D6-54C8-CE89-C74B295CDDCA}"/>
              </a:ext>
            </a:extLst>
          </p:cNvPr>
          <p:cNvSpPr/>
          <p:nvPr/>
        </p:nvSpPr>
        <p:spPr>
          <a:xfrm>
            <a:off x="7609260" y="1305729"/>
            <a:ext cx="1731556" cy="1920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r>
              <a:rPr lang="pt-BR" dirty="0">
                <a:ea typeface="+mn-lt"/>
                <a:cs typeface="+mn-lt"/>
              </a:rPr>
              <a:t>FIND THE METHOD PERFORMS  </a:t>
            </a:r>
          </a:p>
          <a:p>
            <a:pPr algn="ctr"/>
            <a:r>
              <a:rPr lang="pt-BR" dirty="0">
                <a:ea typeface="+mn-lt"/>
                <a:cs typeface="+mn-lt"/>
              </a:rPr>
              <a:t>BEST USING TEST DATA</a:t>
            </a:r>
            <a:endParaRPr lang="pt-BR"/>
          </a:p>
          <a:p>
            <a:pPr algn="ctr"/>
            <a:endParaRPr lang="pt-BR" dirty="0">
              <a:latin typeface="Calibri"/>
              <a:cs typeface="Calibri"/>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23" name="Retângulo: Cantos Arredondados 22">
            <a:extLst>
              <a:ext uri="{FF2B5EF4-FFF2-40B4-BE49-F238E27FC236}">
                <a16:creationId xmlns:a16="http://schemas.microsoft.com/office/drawing/2014/main" id="{D0CB6131-CFC0-BCBF-EE54-884ADAE39925}"/>
              </a:ext>
            </a:extLst>
          </p:cNvPr>
          <p:cNvSpPr/>
          <p:nvPr/>
        </p:nvSpPr>
        <p:spPr>
          <a:xfrm>
            <a:off x="9928984" y="1309503"/>
            <a:ext cx="1749332" cy="1916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latin typeface="Calibri" panose="020F0502020204030204"/>
              <a:ea typeface="+mn-lt"/>
              <a:cs typeface="+mn-lt"/>
            </a:endParaRPr>
          </a:p>
          <a:p>
            <a:pPr algn="ctr"/>
            <a:r>
              <a:rPr lang="en" dirty="0">
                <a:latin typeface="Consolas"/>
                <a:ea typeface="+mn-lt"/>
                <a:cs typeface="+mn-lt"/>
              </a:rPr>
              <a:t> AUTOMATINGTHE PROCESS </a:t>
            </a:r>
            <a:endParaRPr lang="pt-BR" dirty="0">
              <a:latin typeface="Calibri" panose="020F0502020204030204"/>
              <a:ea typeface="+mn-lt"/>
              <a:cs typeface="+mn-lt"/>
            </a:endParaRPr>
          </a:p>
          <a:p>
            <a:pPr algn="ctr"/>
            <a:r>
              <a:rPr lang="en" dirty="0">
                <a:latin typeface="Consolas"/>
                <a:ea typeface="+mn-lt"/>
                <a:cs typeface="+mn-lt"/>
              </a:rPr>
              <a:t> WITH THE </a:t>
            </a:r>
            <a:endParaRPr lang="pt-BR" dirty="0">
              <a:latin typeface="Calibri" panose="020F0502020204030204"/>
              <a:ea typeface="+mn-lt"/>
              <a:cs typeface="+mn-lt"/>
            </a:endParaRPr>
          </a:p>
          <a:p>
            <a:pPr algn="ctr"/>
            <a:r>
              <a:rPr lang="en" dirty="0">
                <a:latin typeface="Consolas"/>
                <a:ea typeface="+mn-lt"/>
                <a:cs typeface="+mn-lt"/>
              </a:rPr>
              <a:t>GRIDSEACHCV TOOL</a:t>
            </a:r>
            <a:endParaRPr lang="pt-BR" dirty="0">
              <a:ea typeface="+mn-lt"/>
              <a:cs typeface="+mn-lt"/>
            </a:endParaRPr>
          </a:p>
          <a:p>
            <a:pPr algn="ctr"/>
            <a:endParaRPr lang="pt-BR" dirty="0">
              <a:cs typeface="Calibri"/>
            </a:endParaRPr>
          </a:p>
          <a:p>
            <a:pPr algn="ctr"/>
            <a:endParaRPr lang="pt-BR" dirty="0">
              <a:cs typeface="Calibri"/>
            </a:endParaRPr>
          </a:p>
          <a:p>
            <a:pPr algn="ctr"/>
            <a:endParaRPr lang="pt-BR" dirty="0">
              <a:cs typeface="Calibri"/>
            </a:endParaRPr>
          </a:p>
        </p:txBody>
      </p:sp>
      <p:sp>
        <p:nvSpPr>
          <p:cNvPr id="25" name="Retângulo: Cantos Arredondados 24">
            <a:extLst>
              <a:ext uri="{FF2B5EF4-FFF2-40B4-BE49-F238E27FC236}">
                <a16:creationId xmlns:a16="http://schemas.microsoft.com/office/drawing/2014/main" id="{B68BAA22-91F6-A4E2-CBA4-CC169718A78B}"/>
              </a:ext>
            </a:extLst>
          </p:cNvPr>
          <p:cNvSpPr/>
          <p:nvPr/>
        </p:nvSpPr>
        <p:spPr>
          <a:xfrm>
            <a:off x="9922843" y="3984222"/>
            <a:ext cx="1760121" cy="203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en" dirty="0">
              <a:latin typeface="Consolas"/>
              <a:ea typeface="+mn-lt"/>
              <a:cs typeface="+mn-lt"/>
            </a:endParaRPr>
          </a:p>
          <a:p>
            <a:pPr algn="ctr"/>
            <a:r>
              <a:rPr lang="en" dirty="0">
                <a:latin typeface="Consolas"/>
                <a:ea typeface="+mn-lt"/>
                <a:cs typeface="+mn-lt"/>
              </a:rPr>
              <a:t>TESTING </a:t>
            </a:r>
            <a:endParaRPr lang="en" dirty="0">
              <a:latin typeface="Calibri" panose="020F0502020204030204"/>
              <a:ea typeface="+mn-lt"/>
              <a:cs typeface="+mn-lt"/>
            </a:endParaRPr>
          </a:p>
          <a:p>
            <a:pPr algn="ctr"/>
            <a:r>
              <a:rPr lang="en" dirty="0">
                <a:latin typeface="Consolas"/>
                <a:ea typeface="+mn-lt"/>
                <a:cs typeface="+mn-lt"/>
              </a:rPr>
              <a:t>WITH THE BEST </a:t>
            </a:r>
            <a:endParaRPr lang="en" dirty="0">
              <a:latin typeface="Calibri" panose="020F0502020204030204"/>
              <a:ea typeface="+mn-lt"/>
              <a:cs typeface="+mn-lt"/>
            </a:endParaRPr>
          </a:p>
          <a:p>
            <a:pPr algn="ctr"/>
            <a:r>
              <a:rPr lang="en" dirty="0">
                <a:latin typeface="Consolas"/>
                <a:ea typeface="+mn-lt"/>
                <a:cs typeface="+mn-lt"/>
              </a:rPr>
              <a:t>PARAMETERS LR / KNN / TREE / SVM</a:t>
            </a:r>
            <a:endParaRPr lang="en">
              <a:ea typeface="+mn-lt"/>
              <a:cs typeface="+mn-lt"/>
            </a:endParaRPr>
          </a:p>
          <a:p>
            <a:pPr algn="ctr"/>
            <a:endParaRPr lang="en" dirty="0">
              <a:latin typeface="Consolas"/>
              <a:cs typeface="Calibri"/>
            </a:endParaRPr>
          </a:p>
          <a:p>
            <a:pPr algn="ctr"/>
            <a:endParaRPr lang="pt-BR" dirty="0">
              <a:cs typeface="Calibri"/>
            </a:endParaRPr>
          </a:p>
          <a:p>
            <a:pPr algn="ctr"/>
            <a:endParaRPr lang="pt-BR" dirty="0">
              <a:cs typeface="Calibri"/>
            </a:endParaRPr>
          </a:p>
        </p:txBody>
      </p:sp>
      <p:sp>
        <p:nvSpPr>
          <p:cNvPr id="33" name="Seta: para a Direita 32">
            <a:extLst>
              <a:ext uri="{FF2B5EF4-FFF2-40B4-BE49-F238E27FC236}">
                <a16:creationId xmlns:a16="http://schemas.microsoft.com/office/drawing/2014/main" id="{445E6730-3D6E-0F44-F792-6BE2A0B01BB8}"/>
              </a:ext>
            </a:extLst>
          </p:cNvPr>
          <p:cNvSpPr/>
          <p:nvPr/>
        </p:nvSpPr>
        <p:spPr>
          <a:xfrm rot="10800000">
            <a:off x="9453378" y="4532841"/>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Cantos Arredondados 35">
            <a:extLst>
              <a:ext uri="{FF2B5EF4-FFF2-40B4-BE49-F238E27FC236}">
                <a16:creationId xmlns:a16="http://schemas.microsoft.com/office/drawing/2014/main" id="{21B63353-2408-2E1D-7D1A-69D33742B609}"/>
              </a:ext>
            </a:extLst>
          </p:cNvPr>
          <p:cNvSpPr/>
          <p:nvPr/>
        </p:nvSpPr>
        <p:spPr>
          <a:xfrm>
            <a:off x="5118444" y="3741631"/>
            <a:ext cx="1921996" cy="2292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en" dirty="0">
              <a:ea typeface="+mn-lt"/>
              <a:cs typeface="+mn-lt"/>
            </a:endParaRPr>
          </a:p>
          <a:p>
            <a:pPr algn="ctr"/>
            <a:endParaRPr lang="en" dirty="0">
              <a:ea typeface="+mn-lt"/>
              <a:cs typeface="+mn-lt"/>
            </a:endParaRPr>
          </a:p>
          <a:p>
            <a:pPr algn="ctr"/>
            <a:r>
              <a:rPr lang="en" dirty="0">
                <a:ea typeface="+mn-lt"/>
                <a:cs typeface="+mn-lt"/>
              </a:rPr>
              <a:t>CALCULATE </a:t>
            </a:r>
            <a:endParaRPr lang="en" dirty="0">
              <a:cs typeface="Calibri"/>
            </a:endParaRPr>
          </a:p>
          <a:p>
            <a:pPr algn="ctr"/>
            <a:r>
              <a:rPr lang="en" dirty="0">
                <a:ea typeface="+mn-lt"/>
                <a:cs typeface="+mn-lt"/>
              </a:rPr>
              <a:t>THE ACCURACY ON THE TEST DATA USING THE METHOD CONFUSION MATRIX</a:t>
            </a:r>
            <a:endParaRPr lang="en"/>
          </a:p>
          <a:p>
            <a:pPr algn="ctr"/>
            <a:endParaRPr lang="pt-BR" dirty="0">
              <a:ea typeface="+mn-lt"/>
              <a:cs typeface="+mn-lt"/>
            </a:endParaRPr>
          </a:p>
          <a:p>
            <a:pPr algn="ctr"/>
            <a:endParaRPr lang="pt-BR" dirty="0">
              <a:cs typeface="Calibri"/>
            </a:endParaRPr>
          </a:p>
          <a:p>
            <a:pPr algn="ctr"/>
            <a:endParaRPr lang="pt-BR" dirty="0">
              <a:cs typeface="Calibri"/>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37" name="Retângulo: Cantos Arredondados 36">
            <a:extLst>
              <a:ext uri="{FF2B5EF4-FFF2-40B4-BE49-F238E27FC236}">
                <a16:creationId xmlns:a16="http://schemas.microsoft.com/office/drawing/2014/main" id="{87AB98A0-26B7-593C-498C-A915D1FBA317}"/>
              </a:ext>
            </a:extLst>
          </p:cNvPr>
          <p:cNvSpPr/>
          <p:nvPr/>
        </p:nvSpPr>
        <p:spPr>
          <a:xfrm>
            <a:off x="7609259" y="3985334"/>
            <a:ext cx="1731556" cy="2032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r>
              <a:rPr lang="en" dirty="0">
                <a:ea typeface="+mn-lt"/>
                <a:cs typeface="+mn-lt"/>
              </a:rPr>
              <a:t>CALCULATE THE ACCURACY ON THE TEST DATA USING THE METHOD SCORE</a:t>
            </a:r>
            <a:endParaRPr lang="en" dirty="0">
              <a:latin typeface="Consolas"/>
              <a:cs typeface="Calibri" panose="020F0502020204030204"/>
            </a:endParaRPr>
          </a:p>
          <a:p>
            <a:pPr algn="ctr"/>
            <a:endParaRPr lang="pt-BR" dirty="0">
              <a:cs typeface="Calibri"/>
            </a:endParaRPr>
          </a:p>
          <a:p>
            <a:pPr algn="ctr"/>
            <a:endParaRPr lang="pt-BR" dirty="0">
              <a:cs typeface="Calibri"/>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42" name="Slide Number Placeholder 3">
            <a:extLst>
              <a:ext uri="{FF2B5EF4-FFF2-40B4-BE49-F238E27FC236}">
                <a16:creationId xmlns:a16="http://schemas.microsoft.com/office/drawing/2014/main" id="{199EBDA3-28E0-2167-7D7D-F0BF8A4AEDD1}"/>
              </a:ext>
            </a:extLst>
          </p:cNvPr>
          <p:cNvSpPr>
            <a:spLocks noGrp="1"/>
          </p:cNvSpPr>
          <p:nvPr>
            <p:ph type="sldNum" sz="quarter" idx="12"/>
          </p:nvPr>
        </p:nvSpPr>
        <p:spPr>
          <a:xfrm>
            <a:off x="8827198" y="6025573"/>
            <a:ext cx="2743200" cy="401638"/>
          </a:xfrm>
        </p:spPr>
        <p:txBody>
          <a:bodyPr/>
          <a:lstStyle/>
          <a:p>
            <a:fld id="{5075537C-CA84-1446-933C-8E9D027F9201}" type="slidenum">
              <a:rPr lang="en-US" smtClean="0"/>
              <a:t>15</a:t>
            </a:fld>
            <a:endParaRPr lang="en-US" dirty="0"/>
          </a:p>
        </p:txBody>
      </p:sp>
      <p:sp>
        <p:nvSpPr>
          <p:cNvPr id="2" name="Seta: para a Direita 1">
            <a:extLst>
              <a:ext uri="{FF2B5EF4-FFF2-40B4-BE49-F238E27FC236}">
                <a16:creationId xmlns:a16="http://schemas.microsoft.com/office/drawing/2014/main" id="{0E179516-AC07-A420-C306-24735980A1DA}"/>
              </a:ext>
            </a:extLst>
          </p:cNvPr>
          <p:cNvSpPr/>
          <p:nvPr/>
        </p:nvSpPr>
        <p:spPr>
          <a:xfrm>
            <a:off x="9454348" y="1929913"/>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eta: para a Direita 3">
            <a:extLst>
              <a:ext uri="{FF2B5EF4-FFF2-40B4-BE49-F238E27FC236}">
                <a16:creationId xmlns:a16="http://schemas.microsoft.com/office/drawing/2014/main" id="{01FA35D8-833D-8D68-82CA-C5D5CE88A980}"/>
              </a:ext>
            </a:extLst>
          </p:cNvPr>
          <p:cNvSpPr/>
          <p:nvPr/>
        </p:nvSpPr>
        <p:spPr>
          <a:xfrm rot="5400000">
            <a:off x="10609953" y="3400766"/>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3E75ADC9-3D8C-E265-A9A4-49912750A8A6}"/>
              </a:ext>
            </a:extLst>
          </p:cNvPr>
          <p:cNvSpPr/>
          <p:nvPr/>
        </p:nvSpPr>
        <p:spPr>
          <a:xfrm rot="10800000">
            <a:off x="7142394" y="4532840"/>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a Direita 7">
            <a:extLst>
              <a:ext uri="{FF2B5EF4-FFF2-40B4-BE49-F238E27FC236}">
                <a16:creationId xmlns:a16="http://schemas.microsoft.com/office/drawing/2014/main" id="{FE2CB6EE-141F-CED4-1912-4F0DA1EA5543}"/>
              </a:ext>
            </a:extLst>
          </p:cNvPr>
          <p:cNvSpPr/>
          <p:nvPr/>
        </p:nvSpPr>
        <p:spPr>
          <a:xfrm rot="10800000">
            <a:off x="4656524" y="4482872"/>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877019A-3F7A-8483-1DCC-7D757359ACD6}"/>
              </a:ext>
            </a:extLst>
          </p:cNvPr>
          <p:cNvSpPr/>
          <p:nvPr/>
        </p:nvSpPr>
        <p:spPr>
          <a:xfrm>
            <a:off x="2824898" y="4185203"/>
            <a:ext cx="1731556" cy="1832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r>
              <a:rPr lang="pt-BR" dirty="0">
                <a:ea typeface="+mn-lt"/>
                <a:cs typeface="+mn-lt"/>
              </a:rPr>
              <a:t>FINDING THE METHOD PERFORMS BEST </a:t>
            </a:r>
            <a:endParaRPr lang="pt-BR">
              <a:cs typeface="Calibri"/>
            </a:endParaRPr>
          </a:p>
          <a:p>
            <a:pPr algn="ctr"/>
            <a:endParaRPr lang="pt-BR" dirty="0">
              <a:ea typeface="+mn-lt"/>
              <a:cs typeface="+mn-lt"/>
            </a:endParaRPr>
          </a:p>
        </p:txBody>
      </p:sp>
      <p:sp>
        <p:nvSpPr>
          <p:cNvPr id="13" name="Retângulo: Cantos Arredondados 12">
            <a:extLst>
              <a:ext uri="{FF2B5EF4-FFF2-40B4-BE49-F238E27FC236}">
                <a16:creationId xmlns:a16="http://schemas.microsoft.com/office/drawing/2014/main" id="{8FB51567-F821-C787-7BF8-D253762B63BD}"/>
              </a:ext>
            </a:extLst>
          </p:cNvPr>
          <p:cNvSpPr/>
          <p:nvPr/>
        </p:nvSpPr>
        <p:spPr>
          <a:xfrm>
            <a:off x="575121" y="4239943"/>
            <a:ext cx="1645763" cy="1528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en" dirty="0">
              <a:latin typeface="Consolas"/>
              <a:ea typeface="+mn-lt"/>
              <a:cs typeface="+mn-lt"/>
            </a:endParaRPr>
          </a:p>
          <a:p>
            <a:pPr algn="ctr"/>
            <a:r>
              <a:rPr lang="en" dirty="0">
                <a:latin typeface="Consolas"/>
                <a:ea typeface="+mn-lt"/>
                <a:cs typeface="+mn-lt"/>
              </a:rPr>
              <a:t>BEST PREDICTION MODEL</a:t>
            </a:r>
            <a:r>
              <a:rPr lang="pt-BR" dirty="0">
                <a:ea typeface="+mn-lt"/>
                <a:cs typeface="+mn-lt"/>
              </a:rPr>
              <a:t> </a:t>
            </a:r>
            <a:endParaRPr lang="pt-BR">
              <a:cs typeface="Calibri"/>
            </a:endParaRPr>
          </a:p>
          <a:p>
            <a:pPr algn="ctr"/>
            <a:endParaRPr lang="pt-BR" dirty="0">
              <a:cs typeface="Calibri"/>
            </a:endParaRPr>
          </a:p>
          <a:p>
            <a:pPr algn="ctr"/>
            <a:endParaRPr lang="pt-BR" dirty="0">
              <a:cs typeface="Calibri"/>
            </a:endParaRPr>
          </a:p>
        </p:txBody>
      </p:sp>
      <p:sp>
        <p:nvSpPr>
          <p:cNvPr id="14" name="Seta: para a Direita 13">
            <a:extLst>
              <a:ext uri="{FF2B5EF4-FFF2-40B4-BE49-F238E27FC236}">
                <a16:creationId xmlns:a16="http://schemas.microsoft.com/office/drawing/2014/main" id="{AAE25D6B-0465-3E26-C31A-F91CC17A8970}"/>
              </a:ext>
            </a:extLst>
          </p:cNvPr>
          <p:cNvSpPr/>
          <p:nvPr/>
        </p:nvSpPr>
        <p:spPr>
          <a:xfrm rot="10800000">
            <a:off x="2320556" y="4532838"/>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8618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649" y="1340716"/>
            <a:ext cx="11094705" cy="5352499"/>
          </a:xfrm>
          <a:prstGeom prst="rect">
            <a:avLst/>
          </a:prstGeom>
        </p:spPr>
        <p:txBody>
          <a:bodyPr lIns="91440" tIns="45720" rIns="91440" bIns="45720" anchor="t">
            <a:normAutofit fontScale="92500"/>
          </a:bodyPr>
          <a:lstStyle/>
          <a:p>
            <a:pPr marL="5486400" lvl="1" indent="0" algn="just">
              <a:lnSpc>
                <a:spcPct val="100000"/>
              </a:lnSpc>
              <a:spcBef>
                <a:spcPts val="1400"/>
              </a:spcBef>
              <a:buNone/>
            </a:pPr>
            <a:endParaRPr lang="en" sz="1800" dirty="0">
              <a:latin typeface="Arial"/>
              <a:cs typeface="Arial"/>
            </a:endParaRPr>
          </a:p>
          <a:p>
            <a:pPr marL="5486400" lvl="1" indent="0" algn="just">
              <a:lnSpc>
                <a:spcPct val="100000"/>
              </a:lnSpc>
              <a:spcBef>
                <a:spcPts val="1400"/>
              </a:spcBef>
              <a:buNone/>
            </a:pPr>
            <a:endParaRPr lang="en" sz="1800" dirty="0">
              <a:latin typeface="Arial"/>
              <a:cs typeface="Arial"/>
            </a:endParaRPr>
          </a:p>
          <a:p>
            <a:pPr marL="5486400" lvl="1" indent="0" algn="just">
              <a:lnSpc>
                <a:spcPct val="100000"/>
              </a:lnSpc>
              <a:spcBef>
                <a:spcPts val="1400"/>
              </a:spcBef>
              <a:buNone/>
            </a:pPr>
            <a:endParaRPr lang="en" sz="1800" dirty="0">
              <a:latin typeface="Arial"/>
              <a:cs typeface="Arial"/>
            </a:endParaRPr>
          </a:p>
          <a:p>
            <a:pPr marL="5486400" lvl="1" indent="0" algn="just">
              <a:lnSpc>
                <a:spcPct val="100000"/>
              </a:lnSpc>
              <a:spcBef>
                <a:spcPts val="1400"/>
              </a:spcBef>
              <a:buNone/>
            </a:pPr>
            <a:r>
              <a:rPr lang="en" sz="1800" dirty="0">
                <a:latin typeface="Arial"/>
                <a:cs typeface="Arial"/>
              </a:rPr>
              <a:t>A great advantage of using the GRIDSEARCHCV tool, in addition to training the decision trees in different parameters, is that the result is already validated with Cross Validation, and in our case it was in 10 different parts of the dataset reserved for training.</a:t>
            </a:r>
            <a:endParaRPr lang="en-US" sz="1800">
              <a:solidFill>
                <a:schemeClr val="accent3">
                  <a:lumMod val="25000"/>
                </a:schemeClr>
              </a:solidFill>
              <a:latin typeface="Arial"/>
              <a:cs typeface="Arial"/>
            </a:endParaRPr>
          </a:p>
          <a:p>
            <a:pPr marL="457200" lvl="1" indent="0" algn="r">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endParaRPr lang="en-US" sz="2200" dirty="0">
              <a:solidFill>
                <a:schemeClr val="accent3">
                  <a:lumMod val="25000"/>
                </a:schemeClr>
              </a:solidFill>
              <a:latin typeface="Abadi"/>
              <a:cs typeface="Arial"/>
            </a:endParaRPr>
          </a:p>
          <a:p>
            <a:pPr marL="0" indent="0">
              <a:lnSpc>
                <a:spcPct val="100000"/>
              </a:lnSpc>
              <a:spcBef>
                <a:spcPts val="1400"/>
              </a:spcBef>
              <a:buNone/>
            </a:pPr>
            <a:r>
              <a:rPr lang="en-US" sz="1800" dirty="0">
                <a:solidFill>
                  <a:schemeClr val="accent3">
                    <a:lumMod val="25000"/>
                  </a:schemeClr>
                </a:solidFill>
                <a:latin typeface="Arial"/>
                <a:cs typeface="Arial"/>
              </a:rPr>
              <a:t>GitHub URL:</a:t>
            </a:r>
            <a:r>
              <a:rPr lang="en-US" sz="2000" dirty="0">
                <a:ea typeface="+mn-lt"/>
                <a:cs typeface="+mn-lt"/>
                <a:hlinkClick r:id="rId3"/>
              </a:rPr>
              <a:t>https://github.com/MarcioCarvalho2022/Final-Project-Data-Science-Coursera/blob/main/IBM-DS0321EN-SkillsNetwork_labs_module_4_SpaceX_Machine_Learning_Prediction_Part_5.jupyterlite.ipynb</a:t>
            </a:r>
            <a:endParaRPr lang="pt-BR" sz="2000" dirty="0">
              <a:ea typeface="+mn-lt"/>
              <a:cs typeface="+mn-lt"/>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Imagem 5" descr="Texto&#10;&#10;Descrição gerada automaticamente">
            <a:extLst>
              <a:ext uri="{FF2B5EF4-FFF2-40B4-BE49-F238E27FC236}">
                <a16:creationId xmlns:a16="http://schemas.microsoft.com/office/drawing/2014/main" id="{BE409265-ED58-0318-4E52-3491B7532C58}"/>
              </a:ext>
            </a:extLst>
          </p:cNvPr>
          <p:cNvPicPr>
            <a:picLocks noChangeAspect="1"/>
          </p:cNvPicPr>
          <p:nvPr/>
        </p:nvPicPr>
        <p:blipFill>
          <a:blip r:embed="rId4"/>
          <a:stretch>
            <a:fillRect/>
          </a:stretch>
        </p:blipFill>
        <p:spPr>
          <a:xfrm>
            <a:off x="775855" y="1463348"/>
            <a:ext cx="4959926" cy="1562629"/>
          </a:xfrm>
          <a:prstGeom prst="rect">
            <a:avLst/>
          </a:prstGeom>
        </p:spPr>
      </p:pic>
      <p:pic>
        <p:nvPicPr>
          <p:cNvPr id="6" name="Imagem 6" descr="Texto&#10;&#10;Descrição gerada automaticamente">
            <a:extLst>
              <a:ext uri="{FF2B5EF4-FFF2-40B4-BE49-F238E27FC236}">
                <a16:creationId xmlns:a16="http://schemas.microsoft.com/office/drawing/2014/main" id="{25A41D09-E9CA-2603-4432-8059DC688697}"/>
              </a:ext>
            </a:extLst>
          </p:cNvPr>
          <p:cNvPicPr>
            <a:picLocks noChangeAspect="1"/>
          </p:cNvPicPr>
          <p:nvPr/>
        </p:nvPicPr>
        <p:blipFill>
          <a:blip r:embed="rId5"/>
          <a:stretch>
            <a:fillRect/>
          </a:stretch>
        </p:blipFill>
        <p:spPr>
          <a:xfrm>
            <a:off x="775855" y="3020757"/>
            <a:ext cx="4959928" cy="620249"/>
          </a:xfrm>
          <a:prstGeom prst="rect">
            <a:avLst/>
          </a:prstGeom>
        </p:spPr>
      </p:pic>
      <p:pic>
        <p:nvPicPr>
          <p:cNvPr id="7" name="Imagem 7">
            <a:extLst>
              <a:ext uri="{FF2B5EF4-FFF2-40B4-BE49-F238E27FC236}">
                <a16:creationId xmlns:a16="http://schemas.microsoft.com/office/drawing/2014/main" id="{8CCD0306-C6C1-4CBA-4C7C-743F00090C2C}"/>
              </a:ext>
            </a:extLst>
          </p:cNvPr>
          <p:cNvPicPr>
            <a:picLocks noChangeAspect="1"/>
          </p:cNvPicPr>
          <p:nvPr/>
        </p:nvPicPr>
        <p:blipFill>
          <a:blip r:embed="rId6"/>
          <a:stretch>
            <a:fillRect/>
          </a:stretch>
        </p:blipFill>
        <p:spPr>
          <a:xfrm>
            <a:off x="775855" y="3513179"/>
            <a:ext cx="4959927" cy="496660"/>
          </a:xfrm>
          <a:prstGeom prst="rect">
            <a:avLst/>
          </a:prstGeom>
        </p:spPr>
      </p:pic>
      <p:pic>
        <p:nvPicPr>
          <p:cNvPr id="8" name="Imagem 8" descr="Texto&#10;&#10;Descrição gerada automaticamente">
            <a:extLst>
              <a:ext uri="{FF2B5EF4-FFF2-40B4-BE49-F238E27FC236}">
                <a16:creationId xmlns:a16="http://schemas.microsoft.com/office/drawing/2014/main" id="{B757479A-EA1B-08AA-3713-228338F6C2ED}"/>
              </a:ext>
            </a:extLst>
          </p:cNvPr>
          <p:cNvPicPr>
            <a:picLocks noChangeAspect="1"/>
          </p:cNvPicPr>
          <p:nvPr/>
        </p:nvPicPr>
        <p:blipFill>
          <a:blip r:embed="rId7"/>
          <a:stretch>
            <a:fillRect/>
          </a:stretch>
        </p:blipFill>
        <p:spPr>
          <a:xfrm>
            <a:off x="775855" y="4003675"/>
            <a:ext cx="4959928" cy="112279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94718" y="2006465"/>
            <a:ext cx="4378640" cy="2130705"/>
          </a:xfrm>
          <a:prstGeom prst="rect">
            <a:avLst/>
          </a:prstGeom>
        </p:spPr>
        <p:txBody>
          <a:bodyPr lIns="91440" tIns="45720" rIns="91440" bIns="45720" anchor="t">
            <a:normAutofit/>
          </a:bodyPr>
          <a:lstStyle/>
          <a:p>
            <a:pPr marL="285750" indent="-285750" algn="ctr">
              <a:lnSpc>
                <a:spcPct val="100000"/>
              </a:lnSpc>
              <a:spcBef>
                <a:spcPts val="1400"/>
              </a:spcBef>
              <a:buFont typeface="Wingdings" panose="020B0604020202020204" pitchFamily="34" charset="0"/>
              <a:buChar char="ü"/>
            </a:pPr>
            <a:r>
              <a:rPr lang="en" sz="1800" dirty="0">
                <a:latin typeface="Arial"/>
                <a:cs typeface="Arial"/>
              </a:rPr>
              <a:t>Success rate PFB SLC 4E and KSC LC 39A is higher CCAFS SLC 40 even with lower launch amounts. </a:t>
            </a:r>
            <a:endParaRPr lang="pt-BR" sz="1800">
              <a:latin typeface="Arial"/>
              <a:cs typeface="Arial"/>
            </a:endParaRPr>
          </a:p>
          <a:p>
            <a:pPr marL="285750" indent="-285750" algn="ctr">
              <a:lnSpc>
                <a:spcPct val="100000"/>
              </a:lnSpc>
              <a:spcBef>
                <a:spcPts val="1400"/>
              </a:spcBef>
              <a:buFont typeface="Wingdings" panose="020B0604020202020204" pitchFamily="34" charset="0"/>
              <a:buChar char="ü"/>
            </a:pPr>
            <a:r>
              <a:rPr lang="en" sz="1800" dirty="0">
                <a:latin typeface="Arial"/>
                <a:cs typeface="Arial"/>
              </a:rPr>
              <a:t>As more experience launches on each site, the success rate increases.</a:t>
            </a:r>
            <a:endParaRPr lang="pt-BR" sz="1800" dirty="0">
              <a:latin typeface="Arial"/>
              <a:cs typeface="Arial"/>
            </a:endParaRPr>
          </a:p>
          <a:p>
            <a:pPr marL="0" indent="0">
              <a:lnSpc>
                <a:spcPct val="100000"/>
              </a:lnSpc>
              <a:spcBef>
                <a:spcPts val="1400"/>
              </a:spcBef>
              <a:buNone/>
            </a:pPr>
            <a:endParaRPr lang="en" sz="2200" dirty="0">
              <a:latin typeface="Consola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8980C65D-75DB-F5D6-A429-6C8E9836B97E}"/>
              </a:ext>
            </a:extLst>
          </p:cNvPr>
          <p:cNvPicPr>
            <a:picLocks noChangeAspect="1"/>
          </p:cNvPicPr>
          <p:nvPr/>
        </p:nvPicPr>
        <p:blipFill>
          <a:blip r:embed="rId3"/>
          <a:stretch>
            <a:fillRect/>
          </a:stretch>
        </p:blipFill>
        <p:spPr>
          <a:xfrm>
            <a:off x="205331" y="1361095"/>
            <a:ext cx="6329284" cy="30671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rial"/>
                <a:cs typeface="Arial"/>
              </a:rPr>
              <a:t>Executive Summary</a:t>
            </a:r>
          </a:p>
          <a:p>
            <a:pPr>
              <a:lnSpc>
                <a:spcPct val="100000"/>
              </a:lnSpc>
              <a:spcBef>
                <a:spcPts val="1400"/>
              </a:spcBef>
            </a:pPr>
            <a:r>
              <a:rPr lang="en-US" sz="2000" dirty="0">
                <a:solidFill>
                  <a:schemeClr val="accent3">
                    <a:lumMod val="25000"/>
                  </a:schemeClr>
                </a:solidFill>
                <a:latin typeface="Arial"/>
                <a:cs typeface="Arial"/>
              </a:rPr>
              <a:t>Introduction</a:t>
            </a:r>
          </a:p>
          <a:p>
            <a:pPr>
              <a:lnSpc>
                <a:spcPct val="100000"/>
              </a:lnSpc>
              <a:spcBef>
                <a:spcPts val="1400"/>
              </a:spcBef>
            </a:pPr>
            <a:r>
              <a:rPr lang="en-US" sz="2000" dirty="0">
                <a:solidFill>
                  <a:schemeClr val="accent3">
                    <a:lumMod val="25000"/>
                  </a:schemeClr>
                </a:solidFill>
                <a:latin typeface="Arial"/>
                <a:cs typeface="Arial"/>
              </a:rPr>
              <a:t>Methodology</a:t>
            </a:r>
          </a:p>
          <a:p>
            <a:pPr>
              <a:lnSpc>
                <a:spcPct val="100000"/>
              </a:lnSpc>
              <a:spcBef>
                <a:spcPts val="1400"/>
              </a:spcBef>
            </a:pPr>
            <a:r>
              <a:rPr lang="en-US" sz="2000" dirty="0">
                <a:solidFill>
                  <a:schemeClr val="accent3">
                    <a:lumMod val="25000"/>
                  </a:schemeClr>
                </a:solidFill>
                <a:latin typeface="Arial"/>
                <a:cs typeface="Arial"/>
              </a:rPr>
              <a:t>Results</a:t>
            </a:r>
          </a:p>
          <a:p>
            <a:pPr>
              <a:lnSpc>
                <a:spcPct val="100000"/>
              </a:lnSpc>
              <a:spcBef>
                <a:spcPts val="1400"/>
              </a:spcBef>
            </a:pPr>
            <a:r>
              <a:rPr lang="en-US" sz="2000" dirty="0">
                <a:solidFill>
                  <a:schemeClr val="accent3">
                    <a:lumMod val="25000"/>
                  </a:schemeClr>
                </a:solidFill>
                <a:latin typeface="Arial"/>
                <a:cs typeface="Arial"/>
              </a:rPr>
              <a:t>Conclusion</a:t>
            </a:r>
          </a:p>
          <a:p>
            <a:pPr>
              <a:lnSpc>
                <a:spcPct val="100000"/>
              </a:lnSpc>
              <a:spcBef>
                <a:spcPts val="1400"/>
              </a:spcBef>
            </a:pPr>
            <a:r>
              <a:rPr lang="en-US" sz="2000" dirty="0">
                <a:solidFill>
                  <a:schemeClr val="accent3">
                    <a:lumMod val="25000"/>
                  </a:schemeClr>
                </a:solidFill>
                <a:latin typeface="Arial"/>
                <a:cs typeface="Arial"/>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92665"/>
            <a:ext cx="4334019" cy="2661662"/>
          </a:xfrm>
          <a:prstGeom prst="rect">
            <a:avLst/>
          </a:prstGeom>
        </p:spPr>
        <p:txBody>
          <a:bodyPr lIns="91440" tIns="45720" rIns="91440" bIns="45720" anchor="t">
            <a:normAutofit/>
          </a:bodyPr>
          <a:lstStyle/>
          <a:p>
            <a:pPr marL="285750" indent="-285750" algn="ctr">
              <a:lnSpc>
                <a:spcPct val="100000"/>
              </a:lnSpc>
              <a:spcBef>
                <a:spcPts val="1400"/>
              </a:spcBef>
              <a:buFont typeface="Wingdings" panose="020B0604020202020204" pitchFamily="34" charset="0"/>
              <a:buChar char="ü"/>
            </a:pPr>
            <a:r>
              <a:rPr lang="en" sz="1800" dirty="0">
                <a:latin typeface="Arial"/>
                <a:cs typeface="Arial"/>
              </a:rPr>
              <a:t>The payload with the highest launch success rate is between 2000-4000kg</a:t>
            </a:r>
            <a:endParaRPr lang="pt-BR" sz="1800">
              <a:latin typeface="Arial"/>
              <a:cs typeface="Arial"/>
            </a:endParaRPr>
          </a:p>
          <a:p>
            <a:pPr marL="285750" indent="-285750" algn="ctr">
              <a:lnSpc>
                <a:spcPct val="100000"/>
              </a:lnSpc>
              <a:spcBef>
                <a:spcPts val="1400"/>
              </a:spcBef>
              <a:buFont typeface="Wingdings" panose="020B0604020202020204" pitchFamily="34" charset="0"/>
              <a:buChar char="ü"/>
            </a:pPr>
            <a:r>
              <a:rPr lang="en" sz="1800" dirty="0">
                <a:latin typeface="Arial"/>
                <a:cs typeface="Arial"/>
              </a:rPr>
              <a:t>The payload with the lowest launch success rate is between 4000-8000kg</a:t>
            </a:r>
            <a:endParaRPr lang="en" sz="1800">
              <a:latin typeface="Arial"/>
              <a:cs typeface="Arial"/>
            </a:endParaRPr>
          </a:p>
          <a:p>
            <a:pPr marL="285750" indent="-285750" algn="ctr">
              <a:lnSpc>
                <a:spcPct val="100000"/>
              </a:lnSpc>
              <a:spcBef>
                <a:spcPts val="1400"/>
              </a:spcBef>
              <a:buFont typeface="Wingdings" panose="020B0604020202020204" pitchFamily="34" charset="0"/>
              <a:buChar char="ü"/>
            </a:pPr>
            <a:r>
              <a:rPr lang="en" sz="1800" dirty="0">
                <a:latin typeface="Arial"/>
                <a:cs typeface="Arial"/>
              </a:rPr>
              <a:t>The payload between 8000 and 15000kg has not failed to launch any site.</a:t>
            </a:r>
            <a:endParaRPr lang="en" dirty="0">
              <a:latin typeface="Arial"/>
              <a:cs typeface="Arial"/>
            </a:endParaRPr>
          </a:p>
          <a:p>
            <a:pPr marL="342900" indent="-342900">
              <a:lnSpc>
                <a:spcPct val="100000"/>
              </a:lnSpc>
              <a:spcBef>
                <a:spcPts val="1400"/>
              </a:spcBef>
              <a:buFont typeface="Wingdings" panose="020B0604020202020204" pitchFamily="34" charset="0"/>
              <a:buChar char="ü"/>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m 5" descr="Gráfico, Gráfico de dispersão&#10;&#10;Descrição gerada automaticamente">
            <a:extLst>
              <a:ext uri="{FF2B5EF4-FFF2-40B4-BE49-F238E27FC236}">
                <a16:creationId xmlns:a16="http://schemas.microsoft.com/office/drawing/2014/main" id="{4D711E7C-183E-C9C3-B674-2D8DAB124D58}"/>
              </a:ext>
            </a:extLst>
          </p:cNvPr>
          <p:cNvPicPr>
            <a:picLocks noChangeAspect="1"/>
          </p:cNvPicPr>
          <p:nvPr/>
        </p:nvPicPr>
        <p:blipFill>
          <a:blip r:embed="rId3"/>
          <a:stretch>
            <a:fillRect/>
          </a:stretch>
        </p:blipFill>
        <p:spPr>
          <a:xfrm>
            <a:off x="5278585" y="1416798"/>
            <a:ext cx="5888178" cy="323469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59059"/>
            <a:ext cx="10707110" cy="1567152"/>
          </a:xfrm>
          <a:prstGeom prst="rect">
            <a:avLst/>
          </a:prstGeom>
        </p:spPr>
        <p:txBody>
          <a:bodyPr lIns="91440" tIns="45720" rIns="91440" bIns="45720" anchor="t">
            <a:normAutofit/>
          </a:bodyPr>
          <a:lstStyle/>
          <a:p>
            <a:pPr marL="285750" indent="-285750" algn="ctr">
              <a:lnSpc>
                <a:spcPct val="100000"/>
              </a:lnSpc>
              <a:spcBef>
                <a:spcPts val="1400"/>
              </a:spcBef>
              <a:buFont typeface="Wingdings" panose="020B0604020202020204" pitchFamily="34" charset="0"/>
              <a:buChar char="ü"/>
            </a:pPr>
            <a:r>
              <a:rPr lang="en" sz="1800" dirty="0">
                <a:latin typeface="Arial"/>
                <a:cs typeface="Arial"/>
              </a:rPr>
              <a:t>The ES-L1, GEO, HEO, SSO orbits have 100% success rates.</a:t>
            </a:r>
            <a:endParaRPr lang="pt-BR">
              <a:cs typeface="Calibri" panose="020F0502020204030204"/>
            </a:endParaRPr>
          </a:p>
          <a:p>
            <a:pPr marL="0" indent="0">
              <a:lnSpc>
                <a:spcPct val="100000"/>
              </a:lnSpc>
              <a:spcBef>
                <a:spcPts val="1400"/>
              </a:spcBef>
              <a:buNone/>
            </a:pPr>
            <a:endParaRPr lang="en" sz="1800" dirty="0">
              <a:latin typeface="Arial"/>
              <a:cs typeface="Arial"/>
            </a:endParaRPr>
          </a:p>
          <a:p>
            <a:pPr marL="0" indent="0">
              <a:lnSpc>
                <a:spcPct val="100000"/>
              </a:lnSpc>
              <a:spcBef>
                <a:spcPts val="1400"/>
              </a:spcBef>
              <a:buNone/>
            </a:pPr>
            <a:endParaRPr lang="en" sz="1800" dirty="0">
              <a:latin typeface="Arial"/>
              <a:cs typeface="Aria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m 5" descr="Gráfico, Gráfico de barras&#10;&#10;Descrição gerada automaticamente">
            <a:extLst>
              <a:ext uri="{FF2B5EF4-FFF2-40B4-BE49-F238E27FC236}">
                <a16:creationId xmlns:a16="http://schemas.microsoft.com/office/drawing/2014/main" id="{72482930-1A0D-77E7-BEE2-D45C89E53586}"/>
              </a:ext>
            </a:extLst>
          </p:cNvPr>
          <p:cNvPicPr>
            <a:picLocks noChangeAspect="1"/>
          </p:cNvPicPr>
          <p:nvPr/>
        </p:nvPicPr>
        <p:blipFill>
          <a:blip r:embed="rId3"/>
          <a:stretch>
            <a:fillRect/>
          </a:stretch>
        </p:blipFill>
        <p:spPr>
          <a:xfrm>
            <a:off x="2978727" y="1342160"/>
            <a:ext cx="6109854" cy="303760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4121"/>
            <a:ext cx="3849111" cy="3285113"/>
          </a:xfrm>
          <a:prstGeom prst="rect">
            <a:avLst/>
          </a:prstGeom>
        </p:spPr>
        <p:txBody>
          <a:bodyPr lIns="91440" tIns="45720" rIns="91440" bIns="45720" anchor="t">
            <a:normAutofit fontScale="92500"/>
          </a:bodyPr>
          <a:lstStyle/>
          <a:p>
            <a:pPr marL="285750" indent="-285750">
              <a:lnSpc>
                <a:spcPct val="100000"/>
              </a:lnSpc>
              <a:spcBef>
                <a:spcPts val="1400"/>
              </a:spcBef>
              <a:buFont typeface="Wingdings" panose="020B0604020202020204" pitchFamily="34" charset="0"/>
              <a:buChar char="ü"/>
            </a:pPr>
            <a:r>
              <a:rPr lang="en" sz="1800" dirty="0">
                <a:latin typeface="Arial"/>
                <a:cs typeface="Arial"/>
              </a:rPr>
              <a:t>Due to the greater proximity to the earth operating at the observation points, the VLEO orbit has been more used in recent launches.</a:t>
            </a:r>
            <a:endParaRPr lang="pt-BR" sz="1800">
              <a:latin typeface="Arial"/>
              <a:cs typeface="Arial"/>
            </a:endParaRPr>
          </a:p>
          <a:p>
            <a:pPr marL="285750" indent="-285750">
              <a:lnSpc>
                <a:spcPct val="100000"/>
              </a:lnSpc>
              <a:spcBef>
                <a:spcPts val="1400"/>
              </a:spcBef>
              <a:buFont typeface="Wingdings" panose="020B0604020202020204" pitchFamily="34" charset="0"/>
              <a:buChar char="ü"/>
            </a:pPr>
            <a:r>
              <a:rPr lang="en" sz="1800" dirty="0">
                <a:latin typeface="Arial"/>
                <a:cs typeface="Arial"/>
              </a:rPr>
              <a:t>LEO's orbit has increased the rate of launches with more experience.</a:t>
            </a:r>
            <a:endParaRPr lang="en" dirty="0">
              <a:latin typeface="Arial"/>
              <a:cs typeface="Arial"/>
            </a:endParaRPr>
          </a:p>
          <a:p>
            <a:pPr marL="285750" indent="-285750">
              <a:lnSpc>
                <a:spcPct val="100000"/>
              </a:lnSpc>
              <a:spcBef>
                <a:spcPts val="1400"/>
              </a:spcBef>
              <a:buFont typeface="Wingdings" panose="020B0604020202020204" pitchFamily="34" charset="0"/>
              <a:buChar char="ü"/>
            </a:pPr>
            <a:r>
              <a:rPr lang="en" sz="1800" dirty="0">
                <a:latin typeface="Arial"/>
                <a:cs typeface="Arial"/>
              </a:rPr>
              <a:t>The GTO orbit has a very large variance of success and failure and should be avoided until you find out the real reason.</a:t>
            </a:r>
            <a:endParaRPr lang="en" dirty="0">
              <a:latin typeface="Arial"/>
              <a:cs typeface="Arial"/>
            </a:endParaRPr>
          </a:p>
          <a:p>
            <a:pPr marL="0" indent="0">
              <a:lnSpc>
                <a:spcPct val="100000"/>
              </a:lnSpc>
              <a:spcBef>
                <a:spcPts val="1400"/>
              </a:spcBef>
              <a:buNone/>
            </a:pPr>
            <a:endParaRPr lang="en" sz="1800" dirty="0">
              <a:solidFill>
                <a:srgbClr val="000000"/>
              </a:solidFill>
              <a:latin typeface="Arial"/>
              <a:cs typeface="Arial"/>
            </a:endParaRPr>
          </a:p>
          <a:p>
            <a:pPr marL="0" indent="0">
              <a:lnSpc>
                <a:spcPct val="100000"/>
              </a:lnSpc>
              <a:spcBef>
                <a:spcPts val="1400"/>
              </a:spcBef>
              <a:buNone/>
            </a:pPr>
            <a:endParaRPr lang="en" sz="1800" dirty="0">
              <a:solidFill>
                <a:srgbClr val="000000"/>
              </a:solidFill>
              <a:latin typeface="Arial"/>
              <a:cs typeface="Aria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BB9F724B-DF10-28F9-82C0-97D0FB4BC396}"/>
              </a:ext>
            </a:extLst>
          </p:cNvPr>
          <p:cNvPicPr>
            <a:picLocks noChangeAspect="1"/>
          </p:cNvPicPr>
          <p:nvPr/>
        </p:nvPicPr>
        <p:blipFill>
          <a:blip r:embed="rId3"/>
          <a:stretch>
            <a:fillRect/>
          </a:stretch>
        </p:blipFill>
        <p:spPr>
          <a:xfrm>
            <a:off x="5140038" y="1499024"/>
            <a:ext cx="6151415" cy="329191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02774" y="1821873"/>
            <a:ext cx="4957474" cy="2287588"/>
          </a:xfrm>
          <a:prstGeom prst="rect">
            <a:avLst/>
          </a:prstGeom>
        </p:spPr>
        <p:txBody>
          <a:bodyPr lIns="91440" tIns="45720" rIns="91440" bIns="45720" anchor="t">
            <a:normAutofit lnSpcReduction="10000"/>
          </a:bodyPr>
          <a:lstStyle/>
          <a:p>
            <a:pPr marL="285750" indent="-285750">
              <a:lnSpc>
                <a:spcPct val="100000"/>
              </a:lnSpc>
              <a:spcBef>
                <a:spcPts val="1400"/>
              </a:spcBef>
              <a:buFont typeface="Wingdings" panose="020B0604020202020204" pitchFamily="34" charset="0"/>
              <a:buChar char="ü"/>
            </a:pPr>
            <a:r>
              <a:rPr lang="en" sz="1800" dirty="0">
                <a:latin typeface="Arial"/>
                <a:cs typeface="Arial"/>
              </a:rPr>
              <a:t>For the LEO, ISS and PO orbits after a payload of 4000kg the success rate was 100%.</a:t>
            </a:r>
            <a:endParaRPr lang="pt-BR">
              <a:cs typeface="Calibri" panose="020F0502020204030204"/>
            </a:endParaRPr>
          </a:p>
          <a:p>
            <a:pPr marL="285750" indent="-285750">
              <a:lnSpc>
                <a:spcPct val="100000"/>
              </a:lnSpc>
              <a:spcBef>
                <a:spcPts val="1400"/>
              </a:spcBef>
              <a:buFont typeface="Wingdings" panose="020B0604020202020204" pitchFamily="34" charset="0"/>
              <a:buChar char="ü"/>
            </a:pPr>
            <a:r>
              <a:rPr lang="en" sz="1800" dirty="0">
                <a:latin typeface="Arial"/>
                <a:cs typeface="Arial"/>
              </a:rPr>
              <a:t>SSO orbit had 100% success rate with payloads up to 4000kg.</a:t>
            </a:r>
          </a:p>
          <a:p>
            <a:pPr marL="285750" indent="-285750">
              <a:lnSpc>
                <a:spcPct val="100000"/>
              </a:lnSpc>
              <a:spcBef>
                <a:spcPts val="1400"/>
              </a:spcBef>
              <a:buFont typeface="Wingdings" panose="020B0604020202020204" pitchFamily="34" charset="0"/>
              <a:buChar char="ü"/>
            </a:pPr>
            <a:r>
              <a:rPr lang="en" sz="1800" dirty="0">
                <a:latin typeface="Arial"/>
                <a:cs typeface="Arial"/>
              </a:rPr>
              <a:t>GTO orbit has unstable success rate regardless of payload.</a:t>
            </a:r>
            <a:endParaRPr lang="en" sz="1800">
              <a:latin typeface="Arial"/>
              <a:cs typeface="Aria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7796F758-213E-BDC1-ACDB-0B32951FF70B}"/>
              </a:ext>
            </a:extLst>
          </p:cNvPr>
          <p:cNvPicPr>
            <a:picLocks noChangeAspect="1"/>
          </p:cNvPicPr>
          <p:nvPr/>
        </p:nvPicPr>
        <p:blipFill>
          <a:blip r:embed="rId3"/>
          <a:stretch>
            <a:fillRect/>
          </a:stretch>
        </p:blipFill>
        <p:spPr>
          <a:xfrm>
            <a:off x="581891" y="1364022"/>
            <a:ext cx="5444836" cy="31878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6603" y="3008913"/>
            <a:ext cx="5054456" cy="3271259"/>
          </a:xfrm>
          <a:prstGeom prst="rect">
            <a:avLst/>
          </a:prstGeom>
        </p:spPr>
        <p:txBody>
          <a:bodyPr lIns="91440" tIns="45720" rIns="91440" bIns="45720" anchor="t">
            <a:normAutofit/>
          </a:bodyPr>
          <a:lstStyle/>
          <a:p>
            <a:pPr>
              <a:lnSpc>
                <a:spcPct val="100000"/>
              </a:lnSpc>
              <a:spcBef>
                <a:spcPts val="1400"/>
              </a:spcBef>
              <a:buFont typeface="Wingdings" panose="020B0604020202020204" pitchFamily="34" charset="0"/>
              <a:buChar char="ü"/>
            </a:pPr>
            <a:r>
              <a:rPr lang="en" sz="2000" dirty="0">
                <a:latin typeface="Arial"/>
                <a:cs typeface="Arial"/>
              </a:rPr>
              <a:t>The success rate from 2013 had a great growth until 2017, with the growth being interrupted in 2018 and the rate increasing again in 2019. It is possible that the experience had a great impact on success.
</a:t>
            </a:r>
            <a:br>
              <a:rPr lang="en" sz="2200" dirty="0">
                <a:latin typeface="Consolas"/>
              </a:rPr>
            </a:br>
            <a:endParaRPr lang="en" sz="2200" dirty="0" err="1">
              <a:latin typeface="Consola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m 5" descr="Gráfico, Gráfico de linhas&#10;&#10;Descrição gerada automaticamente">
            <a:extLst>
              <a:ext uri="{FF2B5EF4-FFF2-40B4-BE49-F238E27FC236}">
                <a16:creationId xmlns:a16="http://schemas.microsoft.com/office/drawing/2014/main" id="{C0AFF6BD-E325-0882-4E44-3DA674C21CA5}"/>
              </a:ext>
            </a:extLst>
          </p:cNvPr>
          <p:cNvPicPr>
            <a:picLocks noChangeAspect="1"/>
          </p:cNvPicPr>
          <p:nvPr/>
        </p:nvPicPr>
        <p:blipFill>
          <a:blip r:embed="rId3"/>
          <a:stretch>
            <a:fillRect/>
          </a:stretch>
        </p:blipFill>
        <p:spPr>
          <a:xfrm>
            <a:off x="5977668" y="2070304"/>
            <a:ext cx="5209990" cy="35965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m 5" descr="Texto&#10;&#10;Descrição gerada automaticamente">
            <a:extLst>
              <a:ext uri="{FF2B5EF4-FFF2-40B4-BE49-F238E27FC236}">
                <a16:creationId xmlns:a16="http://schemas.microsoft.com/office/drawing/2014/main" id="{091508D2-DF1A-7806-DF0D-177FBD027DBE}"/>
              </a:ext>
            </a:extLst>
          </p:cNvPr>
          <p:cNvPicPr>
            <a:picLocks noChangeAspect="1"/>
          </p:cNvPicPr>
          <p:nvPr/>
        </p:nvPicPr>
        <p:blipFill>
          <a:blip r:embed="rId3"/>
          <a:stretch>
            <a:fillRect/>
          </a:stretch>
        </p:blipFill>
        <p:spPr>
          <a:xfrm>
            <a:off x="3241963" y="2514600"/>
            <a:ext cx="5818909" cy="3394363"/>
          </a:xfrm>
          <a:prstGeom prst="rect">
            <a:avLst/>
          </a:prstGeom>
        </p:spPr>
      </p:pic>
      <p:sp>
        <p:nvSpPr>
          <p:cNvPr id="6" name="Texto Explicativo: Seta para Baixo 5">
            <a:extLst>
              <a:ext uri="{FF2B5EF4-FFF2-40B4-BE49-F238E27FC236}">
                <a16:creationId xmlns:a16="http://schemas.microsoft.com/office/drawing/2014/main" id="{B165C4E5-03AD-E5EA-8728-7A53440E45D1}"/>
              </a:ext>
            </a:extLst>
          </p:cNvPr>
          <p:cNvSpPr/>
          <p:nvPr/>
        </p:nvSpPr>
        <p:spPr>
          <a:xfrm>
            <a:off x="3460865" y="1713806"/>
            <a:ext cx="5375562" cy="665019"/>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solidFill>
                  <a:schemeClr val="tx1"/>
                </a:solidFill>
                <a:latin typeface="Arial"/>
                <a:cs typeface="Arial"/>
              </a:rPr>
              <a:t>DISTINCT filter was used to show unique values</a:t>
            </a:r>
            <a:endParaRPr lang="pt-BR">
              <a:solidFill>
                <a:schemeClr val="tx1"/>
              </a:solidFill>
              <a:cs typeface="Calibri"/>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o Explicativo: Seta para Baixo 6">
            <a:extLst>
              <a:ext uri="{FF2B5EF4-FFF2-40B4-BE49-F238E27FC236}">
                <a16:creationId xmlns:a16="http://schemas.microsoft.com/office/drawing/2014/main" id="{CE507039-6E79-04D2-B8E9-A47184B50E07}"/>
              </a:ext>
            </a:extLst>
          </p:cNvPr>
          <p:cNvSpPr/>
          <p:nvPr/>
        </p:nvSpPr>
        <p:spPr>
          <a:xfrm>
            <a:off x="3183775" y="1381297"/>
            <a:ext cx="5375562" cy="665019"/>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dirty="0">
                <a:solidFill>
                  <a:schemeClr val="tx1"/>
                </a:solidFill>
                <a:latin typeface="Consolas"/>
                <a:cs typeface="Arial"/>
              </a:rPr>
              <a:t>To show the 5 lines LIMIT was used</a:t>
            </a:r>
            <a:endParaRPr lang="pt-BR">
              <a:solidFill>
                <a:schemeClr val="tx1"/>
              </a:solidFill>
              <a:latin typeface="Consolas"/>
            </a:endParaRPr>
          </a:p>
        </p:txBody>
      </p:sp>
      <p:pic>
        <p:nvPicPr>
          <p:cNvPr id="8" name="Imagem 8" descr="Tela de computador com texto preto sobre fundo branco&#10;&#10;Descrição gerada automaticamente">
            <a:extLst>
              <a:ext uri="{FF2B5EF4-FFF2-40B4-BE49-F238E27FC236}">
                <a16:creationId xmlns:a16="http://schemas.microsoft.com/office/drawing/2014/main" id="{47F2C94F-1E3C-7B81-D4B9-922658D9FAAC}"/>
              </a:ext>
            </a:extLst>
          </p:cNvPr>
          <p:cNvPicPr>
            <a:picLocks noChangeAspect="1"/>
          </p:cNvPicPr>
          <p:nvPr/>
        </p:nvPicPr>
        <p:blipFill>
          <a:blip r:embed="rId3"/>
          <a:stretch>
            <a:fillRect/>
          </a:stretch>
        </p:blipFill>
        <p:spPr>
          <a:xfrm>
            <a:off x="845127" y="2152716"/>
            <a:ext cx="10515600" cy="38687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m 5" descr="Interface gráfica do usuário, Texto, Aplicativo&#10;&#10;Descrição gerada automaticamente">
            <a:extLst>
              <a:ext uri="{FF2B5EF4-FFF2-40B4-BE49-F238E27FC236}">
                <a16:creationId xmlns:a16="http://schemas.microsoft.com/office/drawing/2014/main" id="{09DAC4D8-4CE3-37C4-B629-768FD67E91EF}"/>
              </a:ext>
            </a:extLst>
          </p:cNvPr>
          <p:cNvPicPr>
            <a:picLocks noChangeAspect="1"/>
          </p:cNvPicPr>
          <p:nvPr/>
        </p:nvPicPr>
        <p:blipFill>
          <a:blip r:embed="rId3"/>
          <a:stretch>
            <a:fillRect/>
          </a:stretch>
        </p:blipFill>
        <p:spPr>
          <a:xfrm>
            <a:off x="1094510" y="2481136"/>
            <a:ext cx="9878289" cy="2339071"/>
          </a:xfrm>
          <a:prstGeom prst="rect">
            <a:avLst/>
          </a:prstGeom>
        </p:spPr>
      </p:pic>
      <p:sp>
        <p:nvSpPr>
          <p:cNvPr id="7" name="Texto Explicativo: Seta para Baixo 6">
            <a:extLst>
              <a:ext uri="{FF2B5EF4-FFF2-40B4-BE49-F238E27FC236}">
                <a16:creationId xmlns:a16="http://schemas.microsoft.com/office/drawing/2014/main" id="{92AD8528-2A82-8E23-232E-0AD3EE8B7DF4}"/>
              </a:ext>
            </a:extLst>
          </p:cNvPr>
          <p:cNvSpPr/>
          <p:nvPr/>
        </p:nvSpPr>
        <p:spPr>
          <a:xfrm>
            <a:off x="3336175" y="1713806"/>
            <a:ext cx="5375562" cy="665019"/>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dirty="0">
                <a:solidFill>
                  <a:schemeClr val="tx1"/>
                </a:solidFill>
                <a:latin typeface="Arial"/>
                <a:cs typeface="Arial"/>
              </a:rPr>
              <a:t>To find the result we use SUM</a:t>
            </a:r>
            <a:endParaRPr lang="pt-BR">
              <a:solidFill>
                <a:schemeClr val="tx1"/>
              </a:solidFill>
              <a:latin typeface="Arial"/>
              <a:cs typeface="Calibri"/>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m 5" descr="Interface gráfica do usuário, Texto&#10;&#10;Descrição gerada automaticamente">
            <a:extLst>
              <a:ext uri="{FF2B5EF4-FFF2-40B4-BE49-F238E27FC236}">
                <a16:creationId xmlns:a16="http://schemas.microsoft.com/office/drawing/2014/main" id="{D00DC880-90A4-B421-F769-22A8AC4B53A8}"/>
              </a:ext>
            </a:extLst>
          </p:cNvPr>
          <p:cNvPicPr>
            <a:picLocks noChangeAspect="1"/>
          </p:cNvPicPr>
          <p:nvPr/>
        </p:nvPicPr>
        <p:blipFill>
          <a:blip r:embed="rId3"/>
          <a:stretch>
            <a:fillRect/>
          </a:stretch>
        </p:blipFill>
        <p:spPr>
          <a:xfrm>
            <a:off x="2514715" y="4212570"/>
            <a:ext cx="7148943" cy="2110674"/>
          </a:xfrm>
          <a:prstGeom prst="rect">
            <a:avLst/>
          </a:prstGeom>
        </p:spPr>
      </p:pic>
      <p:sp>
        <p:nvSpPr>
          <p:cNvPr id="7" name="Texto Explicativo: Seta para Baixo 6">
            <a:extLst>
              <a:ext uri="{FF2B5EF4-FFF2-40B4-BE49-F238E27FC236}">
                <a16:creationId xmlns:a16="http://schemas.microsoft.com/office/drawing/2014/main" id="{134AEB4F-C09E-1E6F-5AB9-018A91FE6E5F}"/>
              </a:ext>
            </a:extLst>
          </p:cNvPr>
          <p:cNvSpPr/>
          <p:nvPr/>
        </p:nvSpPr>
        <p:spPr>
          <a:xfrm>
            <a:off x="3411126" y="3432224"/>
            <a:ext cx="5375562" cy="665019"/>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dirty="0">
                <a:solidFill>
                  <a:schemeClr val="tx1"/>
                </a:solidFill>
                <a:latin typeface="Arial"/>
                <a:cs typeface="Arial"/>
              </a:rPr>
              <a:t>To find the result we use AVG </a:t>
            </a:r>
            <a:endParaRPr lang="pt-BR" dirty="0">
              <a:solidFill>
                <a:schemeClr val="tx1"/>
              </a:solidFill>
              <a:latin typeface="Arial"/>
              <a:cs typeface="Calibri"/>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m 5" descr="Texto&#10;&#10;Descrição gerada automaticamente">
            <a:extLst>
              <a:ext uri="{FF2B5EF4-FFF2-40B4-BE49-F238E27FC236}">
                <a16:creationId xmlns:a16="http://schemas.microsoft.com/office/drawing/2014/main" id="{46B89487-752C-D4BC-83B9-1BC56A00D8A6}"/>
              </a:ext>
            </a:extLst>
          </p:cNvPr>
          <p:cNvPicPr>
            <a:picLocks noChangeAspect="1"/>
          </p:cNvPicPr>
          <p:nvPr/>
        </p:nvPicPr>
        <p:blipFill>
          <a:blip r:embed="rId3"/>
          <a:stretch>
            <a:fillRect/>
          </a:stretch>
        </p:blipFill>
        <p:spPr>
          <a:xfrm>
            <a:off x="2743201" y="3337507"/>
            <a:ext cx="6414652" cy="2071520"/>
          </a:xfrm>
          <a:prstGeom prst="rect">
            <a:avLst/>
          </a:prstGeom>
        </p:spPr>
      </p:pic>
      <p:sp>
        <p:nvSpPr>
          <p:cNvPr id="7" name="Texto Explicativo: Seta para Baixo 6">
            <a:extLst>
              <a:ext uri="{FF2B5EF4-FFF2-40B4-BE49-F238E27FC236}">
                <a16:creationId xmlns:a16="http://schemas.microsoft.com/office/drawing/2014/main" id="{D0069C56-6FDD-6561-6BB6-75C09BFCC789}"/>
              </a:ext>
            </a:extLst>
          </p:cNvPr>
          <p:cNvSpPr/>
          <p:nvPr/>
        </p:nvSpPr>
        <p:spPr>
          <a:xfrm>
            <a:off x="3266902" y="2580510"/>
            <a:ext cx="5375562" cy="665019"/>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dirty="0">
                <a:solidFill>
                  <a:schemeClr val="tx1"/>
                </a:solidFill>
                <a:latin typeface="Arial"/>
                <a:cs typeface="Arial"/>
              </a:rPr>
              <a:t>To find the result we use MIN </a:t>
            </a:r>
            <a:endParaRPr lang="pt-BR" dirty="0">
              <a:solidFill>
                <a:schemeClr val="tx1"/>
              </a:solidFill>
              <a:latin typeface="Arial"/>
              <a:cs typeface="Calibri"/>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57954"/>
            <a:ext cx="9296470" cy="530425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dirty="0">
                <a:solidFill>
                  <a:schemeClr val="accent3">
                    <a:lumMod val="25000"/>
                  </a:schemeClr>
                </a:solidFill>
                <a:latin typeface="Arial"/>
                <a:cs typeface="Arial"/>
              </a:rPr>
              <a:t>Summary of methodologies:</a:t>
            </a:r>
            <a:endParaRPr lang="pt-BR" sz="2000" b="1">
              <a:solidFill>
                <a:schemeClr val="accent3">
                  <a:lumMod val="25000"/>
                </a:schemeClr>
              </a:solidFill>
              <a:latin typeface="Arial"/>
              <a:cs typeface="Arial"/>
            </a:endParaRPr>
          </a:p>
          <a:p>
            <a:pPr algn="just">
              <a:lnSpc>
                <a:spcPct val="100000"/>
              </a:lnSpc>
              <a:spcBef>
                <a:spcPts val="1400"/>
              </a:spcBef>
              <a:buFont typeface="Wingdings"/>
              <a:buChar char="q"/>
            </a:pPr>
            <a:r>
              <a:rPr lang="en-US" sz="1800" dirty="0">
                <a:solidFill>
                  <a:schemeClr val="accent3">
                    <a:lumMod val="25000"/>
                  </a:schemeClr>
                </a:solidFill>
                <a:latin typeface="Arial"/>
                <a:cs typeface="Arial"/>
              </a:rPr>
              <a:t> D</a:t>
            </a:r>
            <a:r>
              <a:rPr lang="en-US" sz="1800" dirty="0">
                <a:solidFill>
                  <a:schemeClr val="accent3">
                    <a:lumMod val="25000"/>
                  </a:schemeClr>
                </a:solidFill>
                <a:latin typeface="Arial"/>
                <a:cs typeface="Calibri"/>
              </a:rPr>
              <a:t>ata Collection </a:t>
            </a:r>
            <a:endParaRPr lang="pt-BR" sz="1800">
              <a:solidFill>
                <a:schemeClr val="accent3">
                  <a:lumMod val="25000"/>
                </a:schemeClr>
              </a:solidFill>
              <a:latin typeface="Arial"/>
              <a:cs typeface="Calibri"/>
            </a:endParaRPr>
          </a:p>
          <a:p>
            <a:pPr algn="just">
              <a:lnSpc>
                <a:spcPct val="100000"/>
              </a:lnSpc>
              <a:spcBef>
                <a:spcPts val="1400"/>
              </a:spcBef>
              <a:buFont typeface="Wingdings"/>
              <a:buChar char="q"/>
            </a:pPr>
            <a:r>
              <a:rPr lang="en-US" sz="1800" dirty="0">
                <a:solidFill>
                  <a:schemeClr val="tx1"/>
                </a:solidFill>
                <a:latin typeface="Arial"/>
                <a:cs typeface="Arial"/>
              </a:rPr>
              <a:t> Data Wrangling</a:t>
            </a:r>
          </a:p>
          <a:p>
            <a:pPr algn="just">
              <a:lnSpc>
                <a:spcPct val="100000"/>
              </a:lnSpc>
              <a:spcBef>
                <a:spcPts val="1400"/>
              </a:spcBef>
              <a:buFont typeface="Wingdings"/>
              <a:buChar char="q"/>
            </a:pPr>
            <a:r>
              <a:rPr lang="en-US" sz="1800" dirty="0">
                <a:solidFill>
                  <a:schemeClr val="tx1"/>
                </a:solidFill>
                <a:latin typeface="Arial"/>
                <a:cs typeface="Arial"/>
              </a:rPr>
              <a:t> Exploratory Data Analysis (EDA) using SQL</a:t>
            </a:r>
          </a:p>
          <a:p>
            <a:pPr algn="just">
              <a:lnSpc>
                <a:spcPct val="100000"/>
              </a:lnSpc>
              <a:spcBef>
                <a:spcPts val="1400"/>
              </a:spcBef>
              <a:buFont typeface="Wingdings"/>
              <a:buChar char="q"/>
            </a:pPr>
            <a:r>
              <a:rPr lang="en-US" sz="1800" dirty="0">
                <a:solidFill>
                  <a:schemeClr val="tx1"/>
                </a:solidFill>
                <a:latin typeface="Arial"/>
                <a:cs typeface="Arial"/>
              </a:rPr>
              <a:t> Exploratory Data Analysis (EDA) using Pandas e Matplotlib</a:t>
            </a:r>
          </a:p>
          <a:p>
            <a:pPr algn="just">
              <a:lnSpc>
                <a:spcPct val="100000"/>
              </a:lnSpc>
              <a:spcBef>
                <a:spcPts val="1400"/>
              </a:spcBef>
              <a:buFont typeface="Wingdings"/>
              <a:buChar char="q"/>
            </a:pPr>
            <a:r>
              <a:rPr lang="en-US" sz="1800" dirty="0">
                <a:solidFill>
                  <a:schemeClr val="tx1"/>
                </a:solidFill>
                <a:latin typeface="Arial"/>
                <a:cs typeface="Arial"/>
              </a:rPr>
              <a:t> Interactive Visual Analytics e Dashboard </a:t>
            </a:r>
          </a:p>
          <a:p>
            <a:pPr algn="just">
              <a:lnSpc>
                <a:spcPct val="100000"/>
              </a:lnSpc>
              <a:spcBef>
                <a:spcPts val="1400"/>
              </a:spcBef>
              <a:buFont typeface="Wingdings"/>
              <a:buChar char="q"/>
            </a:pPr>
            <a:r>
              <a:rPr lang="en-US" sz="1800" dirty="0">
                <a:solidFill>
                  <a:schemeClr val="tx1"/>
                </a:solidFill>
                <a:latin typeface="Arial"/>
                <a:cs typeface="Arial"/>
              </a:rPr>
              <a:t> Predictive Analysis </a:t>
            </a:r>
            <a:r>
              <a:rPr lang="en-US" sz="1800" dirty="0">
                <a:solidFill>
                  <a:schemeClr val="accent3">
                    <a:lumMod val="25000"/>
                  </a:schemeClr>
                </a:solidFill>
                <a:latin typeface="Arial"/>
                <a:cs typeface="Arial"/>
              </a:rPr>
              <a:t>(Classification)</a:t>
            </a:r>
          </a:p>
          <a:p>
            <a:pPr marL="0" indent="0" algn="just">
              <a:lnSpc>
                <a:spcPct val="100000"/>
              </a:lnSpc>
              <a:spcBef>
                <a:spcPts val="1400"/>
              </a:spcBef>
              <a:buNone/>
            </a:pPr>
            <a:endParaRPr lang="en-US" sz="1800" dirty="0">
              <a:solidFill>
                <a:schemeClr val="accent3">
                  <a:lumMod val="25000"/>
                </a:schemeClr>
              </a:solidFill>
              <a:latin typeface="Arial"/>
              <a:cs typeface="Arial"/>
            </a:endParaRPr>
          </a:p>
          <a:p>
            <a:pPr marL="0" indent="0">
              <a:lnSpc>
                <a:spcPct val="100000"/>
              </a:lnSpc>
              <a:spcBef>
                <a:spcPts val="1400"/>
              </a:spcBef>
              <a:buNone/>
            </a:pPr>
            <a:r>
              <a:rPr lang="en-US" sz="2000" b="1" dirty="0">
                <a:solidFill>
                  <a:schemeClr val="accent3">
                    <a:lumMod val="25000"/>
                  </a:schemeClr>
                </a:solidFill>
                <a:latin typeface="Arial"/>
                <a:cs typeface="Arial"/>
              </a:rPr>
              <a:t>Summary of all results: </a:t>
            </a:r>
          </a:p>
          <a:p>
            <a:pPr>
              <a:lnSpc>
                <a:spcPct val="100000"/>
              </a:lnSpc>
              <a:spcBef>
                <a:spcPts val="1400"/>
              </a:spcBef>
              <a:buFont typeface="Wingdings"/>
              <a:buChar char="q"/>
            </a:pPr>
            <a:r>
              <a:rPr lang="en-US" sz="1800" dirty="0">
                <a:solidFill>
                  <a:schemeClr val="accent3">
                    <a:lumMod val="25000"/>
                  </a:schemeClr>
                </a:solidFill>
                <a:latin typeface="Arial"/>
                <a:cs typeface="Arial"/>
              </a:rPr>
              <a:t>Exploratory data analysis results</a:t>
            </a:r>
          </a:p>
          <a:p>
            <a:pPr>
              <a:lnSpc>
                <a:spcPct val="100000"/>
              </a:lnSpc>
              <a:spcBef>
                <a:spcPts val="1400"/>
              </a:spcBef>
              <a:buFont typeface="Wingdings"/>
              <a:buChar char="q"/>
            </a:pPr>
            <a:r>
              <a:rPr lang="en-US" sz="1800" dirty="0">
                <a:solidFill>
                  <a:schemeClr val="accent3">
                    <a:lumMod val="25000"/>
                  </a:schemeClr>
                </a:solidFill>
                <a:latin typeface="Arial"/>
                <a:cs typeface="Arial"/>
              </a:rPr>
              <a:t>Interactive analytics demo in screenshots</a:t>
            </a:r>
          </a:p>
          <a:p>
            <a:pPr>
              <a:lnSpc>
                <a:spcPct val="100000"/>
              </a:lnSpc>
              <a:spcBef>
                <a:spcPts val="1400"/>
              </a:spcBef>
              <a:buFont typeface="Wingdings"/>
              <a:buChar char="q"/>
            </a:pPr>
            <a:r>
              <a:rPr lang="en-US" sz="1800" dirty="0">
                <a:solidFill>
                  <a:schemeClr val="accent3">
                    <a:lumMod val="25000"/>
                  </a:schemeClr>
                </a:solidFill>
                <a:latin typeface="Arial"/>
                <a:cs typeface="Arial"/>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m 2" descr="Texto&#10;&#10;Descrição gerada automaticamente">
            <a:extLst>
              <a:ext uri="{FF2B5EF4-FFF2-40B4-BE49-F238E27FC236}">
                <a16:creationId xmlns:a16="http://schemas.microsoft.com/office/drawing/2014/main" id="{544B465C-4671-636E-271E-D726D4FC1F11}"/>
              </a:ext>
            </a:extLst>
          </p:cNvPr>
          <p:cNvPicPr>
            <a:picLocks noChangeAspect="1"/>
          </p:cNvPicPr>
          <p:nvPr/>
        </p:nvPicPr>
        <p:blipFill>
          <a:blip r:embed="rId3"/>
          <a:stretch>
            <a:fillRect/>
          </a:stretch>
        </p:blipFill>
        <p:spPr>
          <a:xfrm>
            <a:off x="1260764" y="2494208"/>
            <a:ext cx="9531927" cy="2386743"/>
          </a:xfrm>
          <a:prstGeom prst="rect">
            <a:avLst/>
          </a:prstGeom>
        </p:spPr>
      </p:pic>
      <p:sp>
        <p:nvSpPr>
          <p:cNvPr id="6" name="Texto Explicativo: Seta para Baixo 5">
            <a:extLst>
              <a:ext uri="{FF2B5EF4-FFF2-40B4-BE49-F238E27FC236}">
                <a16:creationId xmlns:a16="http://schemas.microsoft.com/office/drawing/2014/main" id="{FBF4D490-E839-9507-3418-E68DC2F36284}"/>
              </a:ext>
            </a:extLst>
          </p:cNvPr>
          <p:cNvSpPr/>
          <p:nvPr/>
        </p:nvSpPr>
        <p:spPr>
          <a:xfrm>
            <a:off x="3336175" y="1713806"/>
            <a:ext cx="5375562" cy="665019"/>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dirty="0">
                <a:solidFill>
                  <a:schemeClr val="tx1"/>
                </a:solidFill>
                <a:latin typeface="Arial"/>
                <a:cs typeface="Arial"/>
              </a:rPr>
              <a:t>To find the result we use BETWEEN </a:t>
            </a:r>
            <a:endParaRPr lang="pt-BR" dirty="0">
              <a:solidFill>
                <a:schemeClr val="tx1"/>
              </a:solidFill>
              <a:latin typeface="Arial"/>
              <a:cs typeface="Calibri"/>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m 5" descr="Interface gráfica do usuário, Texto, Site&#10;&#10;Descrição gerada automaticamente">
            <a:extLst>
              <a:ext uri="{FF2B5EF4-FFF2-40B4-BE49-F238E27FC236}">
                <a16:creationId xmlns:a16="http://schemas.microsoft.com/office/drawing/2014/main" id="{B1251A3A-BE01-092F-0852-19A957717CF6}"/>
              </a:ext>
            </a:extLst>
          </p:cNvPr>
          <p:cNvPicPr>
            <a:picLocks noChangeAspect="1"/>
          </p:cNvPicPr>
          <p:nvPr/>
        </p:nvPicPr>
        <p:blipFill>
          <a:blip r:embed="rId3"/>
          <a:stretch>
            <a:fillRect/>
          </a:stretch>
        </p:blipFill>
        <p:spPr>
          <a:xfrm>
            <a:off x="1925783" y="2357137"/>
            <a:ext cx="8201889" cy="4069506"/>
          </a:xfrm>
          <a:prstGeom prst="rect">
            <a:avLst/>
          </a:prstGeom>
        </p:spPr>
      </p:pic>
      <p:sp>
        <p:nvSpPr>
          <p:cNvPr id="7" name="Texto Explicativo: Seta para Baixo 6">
            <a:extLst>
              <a:ext uri="{FF2B5EF4-FFF2-40B4-BE49-F238E27FC236}">
                <a16:creationId xmlns:a16="http://schemas.microsoft.com/office/drawing/2014/main" id="{356270A4-7788-B613-B540-8864473A2E85}"/>
              </a:ext>
            </a:extLst>
          </p:cNvPr>
          <p:cNvSpPr/>
          <p:nvPr/>
        </p:nvSpPr>
        <p:spPr>
          <a:xfrm>
            <a:off x="3336175" y="1575261"/>
            <a:ext cx="5375562" cy="665019"/>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dirty="0">
                <a:solidFill>
                  <a:schemeClr val="tx1"/>
                </a:solidFill>
                <a:latin typeface="Arial"/>
                <a:cs typeface="Arial"/>
              </a:rPr>
              <a:t>To find the result we use COUNT </a:t>
            </a:r>
            <a:endParaRPr lang="pt-BR" dirty="0">
              <a:solidFill>
                <a:schemeClr val="tx1"/>
              </a:solidFill>
              <a:latin typeface="Arial"/>
              <a:cs typeface="Calibri"/>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m 5" descr="Texto&#10;&#10;Descrição gerada automaticamente">
            <a:extLst>
              <a:ext uri="{FF2B5EF4-FFF2-40B4-BE49-F238E27FC236}">
                <a16:creationId xmlns:a16="http://schemas.microsoft.com/office/drawing/2014/main" id="{0235E6A6-837F-0AC3-FF99-A072839650DE}"/>
              </a:ext>
            </a:extLst>
          </p:cNvPr>
          <p:cNvPicPr>
            <a:picLocks noChangeAspect="1"/>
          </p:cNvPicPr>
          <p:nvPr/>
        </p:nvPicPr>
        <p:blipFill>
          <a:blip r:embed="rId3"/>
          <a:stretch>
            <a:fillRect/>
          </a:stretch>
        </p:blipFill>
        <p:spPr>
          <a:xfrm>
            <a:off x="762000" y="2013298"/>
            <a:ext cx="10252363" cy="4632496"/>
          </a:xfrm>
          <a:prstGeom prst="rect">
            <a:avLst/>
          </a:prstGeom>
        </p:spPr>
      </p:pic>
      <p:sp>
        <p:nvSpPr>
          <p:cNvPr id="7" name="Texto Explicativo: Seta para Baixo 6">
            <a:extLst>
              <a:ext uri="{FF2B5EF4-FFF2-40B4-BE49-F238E27FC236}">
                <a16:creationId xmlns:a16="http://schemas.microsoft.com/office/drawing/2014/main" id="{5756B45E-0691-F4B8-2AB0-92D5E7DCA7BD}"/>
              </a:ext>
            </a:extLst>
          </p:cNvPr>
          <p:cNvSpPr/>
          <p:nvPr/>
        </p:nvSpPr>
        <p:spPr>
          <a:xfrm>
            <a:off x="3336175" y="1298170"/>
            <a:ext cx="5375562" cy="665019"/>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dirty="0">
                <a:solidFill>
                  <a:schemeClr val="tx1"/>
                </a:solidFill>
                <a:latin typeface="Arial"/>
                <a:cs typeface="Arial"/>
              </a:rPr>
              <a:t>To find the result we use MAX and Subquery </a:t>
            </a:r>
            <a:endParaRPr lang="pt-BR" dirty="0">
              <a:solidFill>
                <a:schemeClr val="tx1"/>
              </a:solidFill>
              <a:latin typeface="Arial"/>
              <a:cs typeface="Calibri"/>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m 4" descr="Interface gráfica do usuário, Texto&#10;&#10;Descrição gerada automaticamente">
            <a:extLst>
              <a:ext uri="{FF2B5EF4-FFF2-40B4-BE49-F238E27FC236}">
                <a16:creationId xmlns:a16="http://schemas.microsoft.com/office/drawing/2014/main" id="{F1840D7E-F70E-0B52-9E0C-3ABFE6BF1B25}"/>
              </a:ext>
            </a:extLst>
          </p:cNvPr>
          <p:cNvPicPr>
            <a:picLocks noChangeAspect="1"/>
          </p:cNvPicPr>
          <p:nvPr/>
        </p:nvPicPr>
        <p:blipFill>
          <a:blip r:embed="rId3"/>
          <a:stretch>
            <a:fillRect/>
          </a:stretch>
        </p:blipFill>
        <p:spPr>
          <a:xfrm>
            <a:off x="665019" y="2505694"/>
            <a:ext cx="10737272" cy="2525484"/>
          </a:xfrm>
          <a:prstGeom prst="rect">
            <a:avLst/>
          </a:prstGeom>
        </p:spPr>
      </p:pic>
      <p:sp>
        <p:nvSpPr>
          <p:cNvPr id="8" name="Texto Explicativo: Seta para Baixo 7">
            <a:extLst>
              <a:ext uri="{FF2B5EF4-FFF2-40B4-BE49-F238E27FC236}">
                <a16:creationId xmlns:a16="http://schemas.microsoft.com/office/drawing/2014/main" id="{75B1E220-D7EC-3057-5D6A-377522E5431F}"/>
              </a:ext>
            </a:extLst>
          </p:cNvPr>
          <p:cNvSpPr/>
          <p:nvPr/>
        </p:nvSpPr>
        <p:spPr>
          <a:xfrm>
            <a:off x="3253048" y="1783079"/>
            <a:ext cx="5375562" cy="665019"/>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dirty="0">
                <a:solidFill>
                  <a:schemeClr val="tx1"/>
                </a:solidFill>
                <a:latin typeface="Arial"/>
                <a:cs typeface="Arial"/>
              </a:rPr>
              <a:t>To find the result we use SUBST(DATE,Y,M) </a:t>
            </a:r>
            <a:endParaRPr lang="pt-BR" dirty="0">
              <a:solidFill>
                <a:schemeClr val="tx1"/>
              </a:solidFill>
              <a:latin typeface="Arial"/>
              <a:cs typeface="Calibri"/>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pic>
        <p:nvPicPr>
          <p:cNvPr id="2" name="Imagem 5" descr="Interface gráfica do usuário, Texto&#10;&#10;Descrição gerada automaticamente">
            <a:extLst>
              <a:ext uri="{FF2B5EF4-FFF2-40B4-BE49-F238E27FC236}">
                <a16:creationId xmlns:a16="http://schemas.microsoft.com/office/drawing/2014/main" id="{42F856BE-8410-718F-7F41-0E51C3E9C905}"/>
              </a:ext>
            </a:extLst>
          </p:cNvPr>
          <p:cNvPicPr>
            <a:picLocks noGrp="1" noChangeAspect="1"/>
          </p:cNvPicPr>
          <p:nvPr>
            <p:ph idx="4294967295"/>
          </p:nvPr>
        </p:nvPicPr>
        <p:blipFill>
          <a:blip r:embed="rId3"/>
          <a:stretch>
            <a:fillRect/>
          </a:stretch>
        </p:blipFill>
        <p:spPr>
          <a:xfrm>
            <a:off x="770010" y="3041124"/>
            <a:ext cx="10299770" cy="2368681"/>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Texto Explicativo: Seta para Baixo 6">
            <a:extLst>
              <a:ext uri="{FF2B5EF4-FFF2-40B4-BE49-F238E27FC236}">
                <a16:creationId xmlns:a16="http://schemas.microsoft.com/office/drawing/2014/main" id="{AC191601-DA6D-6D9C-1E8D-EE46C71D95AD}"/>
              </a:ext>
            </a:extLst>
          </p:cNvPr>
          <p:cNvSpPr/>
          <p:nvPr/>
        </p:nvSpPr>
        <p:spPr>
          <a:xfrm>
            <a:off x="3175372" y="1917082"/>
            <a:ext cx="5375562" cy="1011382"/>
          </a:xfrm>
          <a:prstGeom prst="downArrowCallou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dirty="0">
                <a:solidFill>
                  <a:schemeClr val="tx1"/>
                </a:solidFill>
                <a:latin typeface="Arial"/>
                <a:cs typeface="Arial"/>
              </a:rPr>
              <a:t>To find the result we use SUBST(DATE,Y,M) AND BETWEEN </a:t>
            </a:r>
            <a:endParaRPr lang="pt-BR" dirty="0">
              <a:solidFill>
                <a:schemeClr val="tx1"/>
              </a:solidFill>
              <a:latin typeface="Arial"/>
              <a:cs typeface="Calibri"/>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53684" y="5621770"/>
            <a:ext cx="8872752" cy="1483448"/>
          </a:xfrm>
          <a:prstGeom prst="rect">
            <a:avLst/>
          </a:prstGeom>
        </p:spPr>
        <p:txBody>
          <a:bodyPr lIns="91440" tIns="45720" rIns="91440" bIns="45720" anchor="t">
            <a:normAutofit/>
          </a:bodyPr>
          <a:lstStyle/>
          <a:p>
            <a:pPr algn="ctr">
              <a:buFont typeface="Wingdings" panose="020B0604020202020204" pitchFamily="34" charset="0"/>
              <a:buChar char="ü"/>
            </a:pPr>
            <a:r>
              <a:rPr lang="en" sz="1800" dirty="0">
                <a:latin typeface="Arial"/>
                <a:cs typeface="Calibri" panose="020F0502020204030204"/>
              </a:rPr>
              <a:t>ALL LAUNCH LOCATIONS ARE NEAR THE SEA</a:t>
            </a:r>
            <a:endParaRPr lang="pt-BR" sz="1800">
              <a:latin typeface="Arial"/>
              <a:cs typeface="Aria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ALL LAUNCH SITES</a:t>
            </a:r>
          </a:p>
        </p:txBody>
      </p:sp>
      <p:pic>
        <p:nvPicPr>
          <p:cNvPr id="9" name="Imagem 9" descr="Mapa&#10;&#10;Descrição gerada automaticamente">
            <a:extLst>
              <a:ext uri="{FF2B5EF4-FFF2-40B4-BE49-F238E27FC236}">
                <a16:creationId xmlns:a16="http://schemas.microsoft.com/office/drawing/2014/main" id="{6F5C7D62-9CE9-2E69-F3C6-E1FC5E6C509D}"/>
              </a:ext>
            </a:extLst>
          </p:cNvPr>
          <p:cNvPicPr>
            <a:picLocks noChangeAspect="1"/>
          </p:cNvPicPr>
          <p:nvPr/>
        </p:nvPicPr>
        <p:blipFill>
          <a:blip r:embed="rId3"/>
          <a:stretch>
            <a:fillRect/>
          </a:stretch>
        </p:blipFill>
        <p:spPr>
          <a:xfrm>
            <a:off x="1745673" y="1346034"/>
            <a:ext cx="8866909" cy="416593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08494" y="5363077"/>
            <a:ext cx="2447196" cy="1323553"/>
          </a:xfrm>
          <a:prstGeom prst="rect">
            <a:avLst/>
          </a:prstGeom>
        </p:spPr>
        <p:txBody>
          <a:bodyPr lIns="91440" tIns="45720" rIns="91440" bIns="45720" anchor="t">
            <a:normAutofit/>
          </a:bodyPr>
          <a:lstStyle/>
          <a:p>
            <a:pPr marL="0" indent="0">
              <a:lnSpc>
                <a:spcPct val="100000"/>
              </a:lnSpc>
              <a:spcBef>
                <a:spcPts val="1400"/>
              </a:spcBef>
              <a:buNone/>
            </a:pPr>
            <a:r>
              <a:rPr lang="en" sz="1800" dirty="0">
                <a:latin typeface="Arial"/>
                <a:cs typeface="Arial"/>
              </a:rPr>
              <a:t>Landing Outcome:</a:t>
            </a:r>
            <a:endParaRPr lang="pt-BR"/>
          </a:p>
          <a:p>
            <a:pPr marL="0" indent="0">
              <a:lnSpc>
                <a:spcPct val="100000"/>
              </a:lnSpc>
              <a:spcBef>
                <a:spcPts val="1400"/>
              </a:spcBef>
              <a:buNone/>
            </a:pPr>
            <a:r>
              <a:rPr lang="en" sz="1800" dirty="0">
                <a:latin typeface="Arial"/>
                <a:cs typeface="Arial"/>
              </a:rPr>
              <a:t>Green = success
Red = failure</a:t>
            </a:r>
          </a:p>
          <a:p>
            <a:pPr marL="0" indent="0">
              <a:lnSpc>
                <a:spcPct val="100000"/>
              </a:lnSpc>
              <a:spcBef>
                <a:spcPts val="1400"/>
              </a:spcBef>
              <a:buNone/>
            </a:pPr>
            <a:endParaRPr lang="en" sz="1800" dirty="0">
              <a:latin typeface="Arial"/>
              <a:cs typeface="Arial"/>
            </a:endParaRPr>
          </a:p>
          <a:p>
            <a:pPr>
              <a:lnSpc>
                <a:spcPct val="100000"/>
              </a:lnSpc>
              <a:spcBef>
                <a:spcPts val="1400"/>
              </a:spcBef>
            </a:pPr>
            <a:endParaRPr lang="en" sz="1800" dirty="0">
              <a:solidFill>
                <a:srgbClr val="000000"/>
              </a:solidFill>
              <a:latin typeface="Arial"/>
              <a:ea typeface="+mn-lt"/>
              <a:cs typeface="Aria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 sz="2800" dirty="0">
                <a:latin typeface="Abadi"/>
              </a:rPr>
              <a:t>Launch results marked by colors on the map</a:t>
            </a:r>
            <a:endParaRPr lang="pt-BR" sz="2800" dirty="0">
              <a:latin typeface="Abadi"/>
            </a:endParaRPr>
          </a:p>
        </p:txBody>
      </p:sp>
      <p:pic>
        <p:nvPicPr>
          <p:cNvPr id="4" name="Imagem 5" descr="Diagrama&#10;&#10;Descrição gerada automaticamente">
            <a:extLst>
              <a:ext uri="{FF2B5EF4-FFF2-40B4-BE49-F238E27FC236}">
                <a16:creationId xmlns:a16="http://schemas.microsoft.com/office/drawing/2014/main" id="{94032315-14DC-BE6A-CD67-9A8234B1A0FB}"/>
              </a:ext>
            </a:extLst>
          </p:cNvPr>
          <p:cNvPicPr>
            <a:picLocks noChangeAspect="1"/>
          </p:cNvPicPr>
          <p:nvPr/>
        </p:nvPicPr>
        <p:blipFill>
          <a:blip r:embed="rId3"/>
          <a:stretch>
            <a:fillRect/>
          </a:stretch>
        </p:blipFill>
        <p:spPr>
          <a:xfrm>
            <a:off x="8257763" y="1414115"/>
            <a:ext cx="3740727" cy="2528483"/>
          </a:xfrm>
          <a:prstGeom prst="rect">
            <a:avLst/>
          </a:prstGeom>
          <a:ln>
            <a:solidFill>
              <a:srgbClr val="FFFF00"/>
            </a:solidFill>
          </a:ln>
        </p:spPr>
      </p:pic>
      <p:pic>
        <p:nvPicPr>
          <p:cNvPr id="8" name="Imagem 8" descr="Diagrama, Esquemático&#10;&#10;Descrição gerada automaticamente">
            <a:extLst>
              <a:ext uri="{FF2B5EF4-FFF2-40B4-BE49-F238E27FC236}">
                <a16:creationId xmlns:a16="http://schemas.microsoft.com/office/drawing/2014/main" id="{A6CA6D2A-D348-7DE0-2A4E-18CE2721AAB0}"/>
              </a:ext>
            </a:extLst>
          </p:cNvPr>
          <p:cNvPicPr>
            <a:picLocks noChangeAspect="1"/>
          </p:cNvPicPr>
          <p:nvPr/>
        </p:nvPicPr>
        <p:blipFill>
          <a:blip r:embed="rId4"/>
          <a:stretch>
            <a:fillRect/>
          </a:stretch>
        </p:blipFill>
        <p:spPr>
          <a:xfrm>
            <a:off x="3695984" y="3637708"/>
            <a:ext cx="4007596" cy="2916306"/>
          </a:xfrm>
          <a:prstGeom prst="rect">
            <a:avLst/>
          </a:prstGeom>
        </p:spPr>
      </p:pic>
      <p:pic>
        <p:nvPicPr>
          <p:cNvPr id="7" name="Imagem 9">
            <a:extLst>
              <a:ext uri="{FF2B5EF4-FFF2-40B4-BE49-F238E27FC236}">
                <a16:creationId xmlns:a16="http://schemas.microsoft.com/office/drawing/2014/main" id="{19CCA595-EAC7-00D1-9F99-B34CB56F926C}"/>
              </a:ext>
            </a:extLst>
          </p:cNvPr>
          <p:cNvPicPr>
            <a:picLocks noChangeAspect="1"/>
          </p:cNvPicPr>
          <p:nvPr/>
        </p:nvPicPr>
        <p:blipFill>
          <a:blip r:embed="rId5"/>
          <a:stretch>
            <a:fillRect/>
          </a:stretch>
        </p:blipFill>
        <p:spPr>
          <a:xfrm>
            <a:off x="310705" y="1413614"/>
            <a:ext cx="2743200" cy="2529485"/>
          </a:xfrm>
          <a:prstGeom prst="rect">
            <a:avLst/>
          </a:prstGeom>
        </p:spPr>
      </p:pic>
      <p:sp>
        <p:nvSpPr>
          <p:cNvPr id="16" name="Content Placeholder 4">
            <a:extLst>
              <a:ext uri="{FF2B5EF4-FFF2-40B4-BE49-F238E27FC236}">
                <a16:creationId xmlns:a16="http://schemas.microsoft.com/office/drawing/2014/main" id="{A823EB6B-4E01-D195-5E6B-EFDB16F143B7}"/>
              </a:ext>
            </a:extLst>
          </p:cNvPr>
          <p:cNvSpPr txBox="1">
            <a:spLocks/>
          </p:cNvSpPr>
          <p:nvPr/>
        </p:nvSpPr>
        <p:spPr>
          <a:xfrm>
            <a:off x="3046698" y="1093379"/>
            <a:ext cx="2884409" cy="108620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 sz="1800" dirty="0">
              <a:latin typeface="Arial"/>
              <a:cs typeface="Arial"/>
            </a:endParaRPr>
          </a:p>
          <a:p>
            <a:pPr>
              <a:lnSpc>
                <a:spcPct val="100000"/>
              </a:lnSpc>
              <a:spcBef>
                <a:spcPts val="1400"/>
              </a:spcBef>
              <a:buFont typeface="Wingdings" panose="020B0604020202020204" pitchFamily="34" charset="0"/>
              <a:buChar char="ü"/>
            </a:pPr>
            <a:r>
              <a:rPr lang="en-US" sz="1800" dirty="0">
                <a:solidFill>
                  <a:schemeClr val="accent3">
                    <a:lumMod val="25000"/>
                  </a:schemeClr>
                </a:solidFill>
                <a:latin typeface="Arial"/>
                <a:cs typeface="Arial"/>
              </a:rPr>
              <a:t>KSC LC 39A </a:t>
            </a:r>
            <a:r>
              <a:rPr lang="en" sz="1800" dirty="0">
                <a:latin typeface="Arial"/>
                <a:cs typeface="Arial"/>
              </a:rPr>
              <a:t>HAD THE BEST SUCCESS RATE</a:t>
            </a:r>
            <a:endParaRPr lang="en-US" sz="1800">
              <a:latin typeface="Arial"/>
              <a:ea typeface="+mn-lt"/>
              <a:cs typeface="+mn-lt"/>
            </a:endParaRPr>
          </a:p>
          <a:p>
            <a:pPr marL="0" indent="0">
              <a:lnSpc>
                <a:spcPct val="100000"/>
              </a:lnSpc>
              <a:spcBef>
                <a:spcPts val="1400"/>
              </a:spcBef>
              <a:buFont typeface="Arial" panose="020B0604020202020204" pitchFamily="34" charset="0"/>
              <a:buNone/>
            </a:pPr>
            <a:endParaRPr lang="en" sz="1800" dirty="0">
              <a:latin typeface="Arial"/>
              <a:cs typeface="Arial"/>
            </a:endParaRPr>
          </a:p>
          <a:p>
            <a:pPr>
              <a:lnSpc>
                <a:spcPct val="100000"/>
              </a:lnSpc>
              <a:spcBef>
                <a:spcPts val="1400"/>
              </a:spcBef>
            </a:pPr>
            <a:endParaRPr lang="en" sz="1800" dirty="0">
              <a:latin typeface="Arial"/>
              <a:cs typeface="Arial"/>
            </a:endParaRPr>
          </a:p>
        </p:txBody>
      </p:sp>
    </p:spTree>
    <p:extLst>
      <p:ext uri="{BB962C8B-B14F-4D97-AF65-F5344CB8AC3E}">
        <p14:creationId xmlns:p14="http://schemas.microsoft.com/office/powerpoint/2010/main" val="1128625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01974" y="6151850"/>
            <a:ext cx="10662154" cy="560245"/>
          </a:xfrm>
          <a:prstGeom prst="rect">
            <a:avLst/>
          </a:prstGeom>
        </p:spPr>
        <p:txBody>
          <a:bodyPr lIns="91440" tIns="45720" rIns="91440" bIns="45720" anchor="t">
            <a:normAutofit/>
          </a:bodyPr>
          <a:lstStyle/>
          <a:p>
            <a:pPr marL="0" indent="0">
              <a:lnSpc>
                <a:spcPct val="100000"/>
              </a:lnSpc>
              <a:spcBef>
                <a:spcPts val="1400"/>
              </a:spcBef>
              <a:buNone/>
            </a:pPr>
            <a:r>
              <a:rPr lang="en" sz="1800" dirty="0">
                <a:latin typeface="Arial"/>
                <a:cs typeface="Arial"/>
              </a:rPr>
              <a:t>     Launch sites have reasonable distances to railroads, highways, the coast and large urban centers</a:t>
            </a:r>
            <a:endParaRPr lang="pt-BR" sz="1800" dirty="0">
              <a:latin typeface="Arial"/>
              <a:cs typeface="Aria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 sz="2800" dirty="0">
                <a:latin typeface="Abadi"/>
              </a:rPr>
              <a:t>Launch site and surroundings</a:t>
            </a:r>
            <a:endParaRPr lang="pt-BR" sz="2800">
              <a:latin typeface="Abadi"/>
            </a:endParaRPr>
          </a:p>
        </p:txBody>
      </p:sp>
      <p:pic>
        <p:nvPicPr>
          <p:cNvPr id="2" name="Imagem 3" descr="Mapa&#10;&#10;Descrição gerada automaticamente">
            <a:extLst>
              <a:ext uri="{FF2B5EF4-FFF2-40B4-BE49-F238E27FC236}">
                <a16:creationId xmlns:a16="http://schemas.microsoft.com/office/drawing/2014/main" id="{57B9FFC9-015E-64A4-A907-61D959DDDDAF}"/>
              </a:ext>
            </a:extLst>
          </p:cNvPr>
          <p:cNvPicPr>
            <a:picLocks noChangeAspect="1"/>
          </p:cNvPicPr>
          <p:nvPr/>
        </p:nvPicPr>
        <p:blipFill>
          <a:blip r:embed="rId3"/>
          <a:stretch>
            <a:fillRect/>
          </a:stretch>
        </p:blipFill>
        <p:spPr>
          <a:xfrm>
            <a:off x="7277235" y="1302327"/>
            <a:ext cx="4093749" cy="4668981"/>
          </a:xfrm>
          <a:prstGeom prst="rect">
            <a:avLst/>
          </a:prstGeom>
        </p:spPr>
      </p:pic>
      <p:pic>
        <p:nvPicPr>
          <p:cNvPr id="4" name="Imagem 5" descr="Mapa com linhas coloridas&#10;&#10;Descrição gerada automaticamente">
            <a:extLst>
              <a:ext uri="{FF2B5EF4-FFF2-40B4-BE49-F238E27FC236}">
                <a16:creationId xmlns:a16="http://schemas.microsoft.com/office/drawing/2014/main" id="{AB2B11AE-6E9F-1E09-1276-FDED09CE36C1}"/>
              </a:ext>
            </a:extLst>
          </p:cNvPr>
          <p:cNvPicPr>
            <a:picLocks noChangeAspect="1"/>
          </p:cNvPicPr>
          <p:nvPr/>
        </p:nvPicPr>
        <p:blipFill>
          <a:blip r:embed="rId4"/>
          <a:stretch>
            <a:fillRect/>
          </a:stretch>
        </p:blipFill>
        <p:spPr>
          <a:xfrm>
            <a:off x="124692" y="1295683"/>
            <a:ext cx="6941125" cy="468226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22374"/>
            <a:ext cx="10400928" cy="53386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endParaRPr lang="en-US" sz="1800" dirty="0">
              <a:solidFill>
                <a:schemeClr val="tx1"/>
              </a:solidFill>
              <a:latin typeface="Arial"/>
              <a:cs typeface="Arial"/>
            </a:endParaRPr>
          </a:p>
          <a:p>
            <a:pPr marL="0" indent="0">
              <a:buNone/>
            </a:pPr>
            <a:r>
              <a:rPr lang="en-US" sz="1800" dirty="0">
                <a:solidFill>
                  <a:schemeClr val="tx1"/>
                </a:solidFill>
                <a:latin typeface="Arial"/>
                <a:cs typeface="Arial"/>
              </a:rPr>
              <a:t>The commercial space age is here, companies private are making space travel affordable for everyone. </a:t>
            </a:r>
            <a:endParaRPr lang="pt-BR" sz="1800">
              <a:solidFill>
                <a:schemeClr val="tx1"/>
              </a:solidFill>
              <a:latin typeface="Arial"/>
              <a:cs typeface="Arial"/>
            </a:endParaRPr>
          </a:p>
          <a:p>
            <a:pPr marL="0" indent="0">
              <a:buNone/>
            </a:pPr>
            <a:r>
              <a:rPr lang="en-US" sz="1800" dirty="0">
                <a:solidFill>
                  <a:schemeClr val="tx1"/>
                </a:solidFill>
                <a:latin typeface="Arial"/>
                <a:cs typeface="Arial"/>
              </a:rPr>
              <a:t>SpaceX advertises Falcon 9 rocket launches on its website with a cost of 62 million dollars; </a:t>
            </a:r>
            <a:endParaRPr lang="pt-BR" sz="1800">
              <a:solidFill>
                <a:schemeClr val="tx1"/>
              </a:solidFill>
              <a:latin typeface="Arial"/>
              <a:cs typeface="Arial"/>
            </a:endParaRPr>
          </a:p>
          <a:p>
            <a:pPr marL="0" indent="0">
              <a:buNone/>
            </a:pPr>
            <a:r>
              <a:rPr lang="en-US" sz="1800" dirty="0">
                <a:solidFill>
                  <a:schemeClr val="tx1"/>
                </a:solidFill>
                <a:latin typeface="Arial"/>
                <a:cs typeface="Arial"/>
              </a:rPr>
              <a:t>other providers cost upwards of 165 million dollars each, much of the savings is because </a:t>
            </a:r>
            <a:endParaRPr lang="en-US" sz="1800">
              <a:solidFill>
                <a:schemeClr val="tx1"/>
              </a:solidFill>
              <a:latin typeface="Arial"/>
              <a:cs typeface="Arial"/>
            </a:endParaRPr>
          </a:p>
          <a:p>
            <a:pPr marL="0" indent="0">
              <a:buNone/>
            </a:pPr>
            <a:r>
              <a:rPr lang="en-US" sz="1800" dirty="0">
                <a:solidFill>
                  <a:schemeClr val="tx1"/>
                </a:solidFill>
                <a:latin typeface="Arial"/>
                <a:cs typeface="Arial"/>
              </a:rPr>
              <a:t>SpaceX can reuse the first stage. </a:t>
            </a:r>
            <a:endParaRPr lang="en-US" sz="1800">
              <a:solidFill>
                <a:schemeClr val="tx1"/>
              </a:solidFill>
              <a:latin typeface="Arial"/>
              <a:cs typeface="Arial"/>
            </a:endParaRPr>
          </a:p>
          <a:p>
            <a:pPr marL="0" indent="0">
              <a:buNone/>
            </a:pPr>
            <a:r>
              <a:rPr lang="en" sz="1800" dirty="0">
                <a:solidFill>
                  <a:schemeClr val="tx1"/>
                </a:solidFill>
                <a:latin typeface="Arial"/>
                <a:cs typeface="Arial"/>
              </a:rPr>
              <a:t>So if we can predict whether the first stage will land, we can determine the cost of a launch.</a:t>
            </a:r>
          </a:p>
          <a:p>
            <a:pPr marL="0" indent="0">
              <a:buNone/>
            </a:pPr>
            <a:r>
              <a:rPr lang="en" sz="1800" dirty="0">
                <a:solidFill>
                  <a:schemeClr val="tx1"/>
                </a:solidFill>
                <a:latin typeface="Arial"/>
                <a:cs typeface="Arial"/>
              </a:rPr>
              <a:t>The objective of the project is to analyze and predict the ideal conditions for reuse     first  stage  of launch. </a:t>
            </a:r>
          </a:p>
          <a:p>
            <a:pPr>
              <a:buNone/>
            </a:pPr>
            <a:r>
              <a:rPr lang="en" sz="1800" dirty="0">
                <a:solidFill>
                  <a:schemeClr val="tx1"/>
                </a:solidFill>
                <a:latin typeface="Arial"/>
                <a:cs typeface="Arial"/>
              </a:rPr>
              <a:t>Answering the following questions:</a:t>
            </a:r>
            <a:endParaRPr lang="en" sz="1800" dirty="0">
              <a:solidFill>
                <a:schemeClr val="tx1"/>
              </a:solidFill>
              <a:latin typeface="IBM Plex Mono Text"/>
              <a:cs typeface="Arial"/>
            </a:endParaRPr>
          </a:p>
          <a:p>
            <a:pPr marL="0" indent="0">
              <a:buNone/>
            </a:pPr>
            <a:r>
              <a:rPr lang="en" sz="1800" dirty="0">
                <a:solidFill>
                  <a:schemeClr val="tx1"/>
                </a:solidFill>
                <a:latin typeface="Arial"/>
                <a:cs typeface="Arial"/>
              </a:rPr>
              <a:t>Falcon9 rocket  will land successfully and be able to generate references for future competitors?</a:t>
            </a:r>
          </a:p>
          <a:p>
            <a:pPr>
              <a:buNone/>
            </a:pPr>
            <a:r>
              <a:rPr lang="en" sz="1800" dirty="0">
                <a:solidFill>
                  <a:schemeClr val="tx1"/>
                </a:solidFill>
                <a:latin typeface="Arial"/>
                <a:cs typeface="Arial"/>
              </a:rPr>
              <a:t>What are the location with the best launch results?</a:t>
            </a:r>
            <a:endParaRPr lang="en" dirty="0">
              <a:solidFill>
                <a:schemeClr val="tx1"/>
              </a:solidFill>
            </a:endParaRPr>
          </a:p>
          <a:p>
            <a:pPr>
              <a:buNone/>
            </a:pPr>
            <a:r>
              <a:rPr lang="en" sz="1800" dirty="0">
                <a:solidFill>
                  <a:schemeClr val="tx1"/>
                </a:solidFill>
                <a:latin typeface="Arial"/>
                <a:cs typeface="Arial"/>
              </a:rPr>
              <a:t>What size of the first stage was most successful?</a:t>
            </a:r>
          </a:p>
          <a:p>
            <a:pPr>
              <a:buNone/>
            </a:pPr>
            <a:r>
              <a:rPr lang="en" sz="1800" dirty="0">
                <a:solidFill>
                  <a:schemeClr val="tx1"/>
                </a:solidFill>
                <a:latin typeface="Arial"/>
                <a:cs typeface="Arial"/>
              </a:rPr>
              <a:t>How accurate are the success predictions of the best launch sites?</a:t>
            </a:r>
            <a:endParaRPr lang="en" dirty="0">
              <a:solidFill>
                <a:schemeClr val="tx1"/>
              </a:solidFill>
              <a:latin typeface="Aria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9451" y="5030507"/>
            <a:ext cx="9745589" cy="1146456"/>
          </a:xfrm>
          <a:prstGeom prst="rect">
            <a:avLst/>
          </a:prstGeom>
        </p:spPr>
        <p:txBody>
          <a:bodyPr lIns="91440" tIns="45720" rIns="91440" bIns="45720" anchor="t">
            <a:normAutofit/>
          </a:bodyPr>
          <a:lstStyle/>
          <a:p>
            <a:pPr algn="ctr">
              <a:lnSpc>
                <a:spcPct val="100000"/>
              </a:lnSpc>
              <a:spcBef>
                <a:spcPts val="1400"/>
              </a:spcBef>
              <a:buFont typeface="Wingdings" panose="020B0604020202020204" pitchFamily="34" charset="0"/>
              <a:buChar char="ü"/>
            </a:pPr>
            <a:r>
              <a:rPr lang="en" sz="1800" dirty="0">
                <a:latin typeface="Arial"/>
                <a:ea typeface="+mn-lt"/>
                <a:cs typeface="+mn-lt"/>
              </a:rPr>
              <a:t>KSC LC 39A has the highest hit score with 41,2%</a:t>
            </a:r>
            <a:endParaRPr lang="en" sz="1800" dirty="0">
              <a:latin typeface="Arial"/>
              <a:cs typeface="Arial"/>
            </a:endParaRPr>
          </a:p>
          <a:p>
            <a:pPr algn="ctr">
              <a:lnSpc>
                <a:spcPct val="100000"/>
              </a:lnSpc>
              <a:spcBef>
                <a:spcPts val="1400"/>
              </a:spcBef>
              <a:buFont typeface="Wingdings" panose="020B0604020202020204" pitchFamily="34" charset="0"/>
              <a:buChar char="ü"/>
            </a:pPr>
            <a:r>
              <a:rPr lang="en" sz="1800" dirty="0">
                <a:latin typeface="Arial"/>
                <a:cs typeface="Calibri"/>
              </a:rPr>
              <a:t>CCAFS LC-40 has the lowest success score with 14,4%</a:t>
            </a:r>
            <a:endParaRPr lang="en" sz="1800" dirty="0">
              <a:solidFill>
                <a:srgbClr val="000000"/>
              </a:solidFill>
              <a:latin typeface="Arial"/>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Imagem 5" descr="Gráfico, Gráfico de pizza&#10;&#10;Descrição gerada automaticamente">
            <a:extLst>
              <a:ext uri="{FF2B5EF4-FFF2-40B4-BE49-F238E27FC236}">
                <a16:creationId xmlns:a16="http://schemas.microsoft.com/office/drawing/2014/main" id="{20EF8D0A-0637-5CC4-B3AC-EA74503D72B2}"/>
              </a:ext>
            </a:extLst>
          </p:cNvPr>
          <p:cNvPicPr>
            <a:picLocks noChangeAspect="1"/>
          </p:cNvPicPr>
          <p:nvPr/>
        </p:nvPicPr>
        <p:blipFill>
          <a:blip r:embed="rId3"/>
          <a:stretch>
            <a:fillRect/>
          </a:stretch>
        </p:blipFill>
        <p:spPr>
          <a:xfrm>
            <a:off x="1351431" y="1300093"/>
            <a:ext cx="9489140" cy="367510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7643" y="5019300"/>
            <a:ext cx="10517967" cy="955958"/>
          </a:xfrm>
          <a:prstGeom prst="rect">
            <a:avLst/>
          </a:prstGeom>
        </p:spPr>
        <p:txBody>
          <a:bodyPr lIns="91440" tIns="45720" rIns="91440" bIns="45720" anchor="t">
            <a:normAutofit/>
          </a:bodyPr>
          <a:lstStyle/>
          <a:p>
            <a:pPr algn="ctr">
              <a:lnSpc>
                <a:spcPct val="100000"/>
              </a:lnSpc>
              <a:spcBef>
                <a:spcPts val="1400"/>
              </a:spcBef>
              <a:buFont typeface="Wingdings" panose="020B0604020202020204" pitchFamily="34" charset="0"/>
              <a:buChar char="ü"/>
            </a:pPr>
            <a:r>
              <a:rPr lang="en" sz="1800" dirty="0">
                <a:latin typeface="Arial"/>
                <a:cs typeface="Arial"/>
              </a:rPr>
              <a:t>KSC LC 39A had a 76,9% success rate.</a:t>
            </a:r>
            <a:endParaRPr lang="pt-BR" dirty="0">
              <a:cs typeface="Calibri" panose="020F0502020204030204"/>
            </a:endParaRPr>
          </a:p>
          <a:p>
            <a:pPr algn="ctr">
              <a:lnSpc>
                <a:spcPct val="100000"/>
              </a:lnSpc>
              <a:spcBef>
                <a:spcPts val="1400"/>
              </a:spcBef>
              <a:buFont typeface="Wingdings,Sans-Serif"/>
              <a:buChar char="ü"/>
            </a:pPr>
            <a:r>
              <a:rPr lang="en" sz="1800" dirty="0">
                <a:latin typeface="Arial"/>
                <a:cs typeface="Arial"/>
              </a:rPr>
              <a:t>KSC LC 39A had a 23,1% failure rate.</a:t>
            </a:r>
            <a:endParaRPr lang="pt-BR" sz="1800" dirty="0">
              <a:ea typeface="+mn-lt"/>
              <a:cs typeface="+mn-lt"/>
            </a:endParaRPr>
          </a:p>
          <a:p>
            <a:pPr marL="0" indent="0">
              <a:lnSpc>
                <a:spcPct val="100000"/>
              </a:lnSpc>
              <a:spcBef>
                <a:spcPts val="1400"/>
              </a:spcBef>
              <a:buNone/>
            </a:pPr>
            <a:endParaRPr lang="en" sz="1800" dirty="0">
              <a:latin typeface="Arial"/>
              <a:cs typeface="Aria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pic>
        <p:nvPicPr>
          <p:cNvPr id="2" name="Imagem 3" descr="Gráfico, Gráfico de pizza&#10;&#10;Descrição gerada automaticamente">
            <a:extLst>
              <a:ext uri="{FF2B5EF4-FFF2-40B4-BE49-F238E27FC236}">
                <a16:creationId xmlns:a16="http://schemas.microsoft.com/office/drawing/2014/main" id="{8EFC2E67-4791-E879-FE55-F1F0F29F08EA}"/>
              </a:ext>
            </a:extLst>
          </p:cNvPr>
          <p:cNvPicPr>
            <a:picLocks noChangeAspect="1"/>
          </p:cNvPicPr>
          <p:nvPr/>
        </p:nvPicPr>
        <p:blipFill>
          <a:blip r:embed="rId3"/>
          <a:stretch>
            <a:fillRect/>
          </a:stretch>
        </p:blipFill>
        <p:spPr>
          <a:xfrm>
            <a:off x="1295401" y="1308910"/>
            <a:ext cx="9410698" cy="353420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4287" y="1510842"/>
            <a:ext cx="3639790" cy="2023775"/>
          </a:xfrm>
          <a:prstGeom prst="rect">
            <a:avLst/>
          </a:prstGeom>
        </p:spPr>
        <p:txBody>
          <a:bodyPr lIns="91440" tIns="45720" rIns="91440" bIns="45720" anchor="t">
            <a:normAutofit/>
          </a:bodyPr>
          <a:lstStyle/>
          <a:p>
            <a:pPr>
              <a:lnSpc>
                <a:spcPct val="100000"/>
              </a:lnSpc>
              <a:spcBef>
                <a:spcPts val="1400"/>
              </a:spcBef>
              <a:buFont typeface="Wingdings" panose="020B0604020202020204" pitchFamily="34" charset="0"/>
              <a:buChar char="ü"/>
            </a:pPr>
            <a:r>
              <a:rPr lang="en" sz="1800" dirty="0">
                <a:latin typeface="Arial"/>
                <a:cs typeface="Arial"/>
              </a:rPr>
              <a:t>Booster version V1.0 and V1.1 with load up to 4000kg has the lowest success rate.</a:t>
            </a:r>
          </a:p>
          <a:p>
            <a:pPr>
              <a:lnSpc>
                <a:spcPct val="100000"/>
              </a:lnSpc>
              <a:spcBef>
                <a:spcPts val="1400"/>
              </a:spcBef>
              <a:buFont typeface="Wingdings" panose="020B0604020202020204" pitchFamily="34" charset="0"/>
              <a:buChar char="ü"/>
            </a:pPr>
            <a:r>
              <a:rPr lang="en" sz="1800" dirty="0">
                <a:latin typeface="Arial"/>
                <a:cs typeface="Arial"/>
              </a:rPr>
              <a:t>Payloads between 4000 and 8000 kg had the lowest success rate for all sites.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Payload vs. Launch Outcome for all sites</a:t>
            </a:r>
          </a:p>
        </p:txBody>
      </p:sp>
      <p:pic>
        <p:nvPicPr>
          <p:cNvPr id="2" name="Imagem 3" descr="Uma imagem contendo Tabela&#10;&#10;Descrição gerada automaticamente">
            <a:extLst>
              <a:ext uri="{FF2B5EF4-FFF2-40B4-BE49-F238E27FC236}">
                <a16:creationId xmlns:a16="http://schemas.microsoft.com/office/drawing/2014/main" id="{D9F61806-9348-FF37-BFDA-B4F63CA9403C}"/>
              </a:ext>
            </a:extLst>
          </p:cNvPr>
          <p:cNvPicPr>
            <a:picLocks noChangeAspect="1"/>
          </p:cNvPicPr>
          <p:nvPr/>
        </p:nvPicPr>
        <p:blipFill>
          <a:blip r:embed="rId3"/>
          <a:stretch>
            <a:fillRect/>
          </a:stretch>
        </p:blipFill>
        <p:spPr>
          <a:xfrm>
            <a:off x="4189371" y="1357239"/>
            <a:ext cx="7160965" cy="2467936"/>
          </a:xfrm>
          <a:prstGeom prst="rect">
            <a:avLst/>
          </a:prstGeom>
        </p:spPr>
      </p:pic>
      <p:pic>
        <p:nvPicPr>
          <p:cNvPr id="4" name="Imagem 5">
            <a:extLst>
              <a:ext uri="{FF2B5EF4-FFF2-40B4-BE49-F238E27FC236}">
                <a16:creationId xmlns:a16="http://schemas.microsoft.com/office/drawing/2014/main" id="{24ECB36E-3703-68D5-6A80-00ACB7290316}"/>
              </a:ext>
            </a:extLst>
          </p:cNvPr>
          <p:cNvPicPr>
            <a:picLocks noChangeAspect="1"/>
          </p:cNvPicPr>
          <p:nvPr/>
        </p:nvPicPr>
        <p:blipFill>
          <a:blip r:embed="rId4"/>
          <a:stretch>
            <a:fillRect/>
          </a:stretch>
        </p:blipFill>
        <p:spPr>
          <a:xfrm>
            <a:off x="77586" y="3959536"/>
            <a:ext cx="7218218" cy="2465852"/>
          </a:xfrm>
          <a:prstGeom prst="rect">
            <a:avLst/>
          </a:prstGeom>
        </p:spPr>
      </p:pic>
      <p:sp>
        <p:nvSpPr>
          <p:cNvPr id="6" name="CaixaDeTexto 5">
            <a:extLst>
              <a:ext uri="{FF2B5EF4-FFF2-40B4-BE49-F238E27FC236}">
                <a16:creationId xmlns:a16="http://schemas.microsoft.com/office/drawing/2014/main" id="{C6638AC1-B54C-9F5C-425F-736DC24F2473}"/>
              </a:ext>
            </a:extLst>
          </p:cNvPr>
          <p:cNvSpPr txBox="1"/>
          <p:nvPr/>
        </p:nvSpPr>
        <p:spPr>
          <a:xfrm>
            <a:off x="7301345" y="4932218"/>
            <a:ext cx="39901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 dirty="0">
                <a:latin typeface="Arial"/>
                <a:cs typeface="Arial"/>
              </a:rPr>
              <a:t>Booster version FT in the payload range between 2000-4000kg has the highest success rate.</a:t>
            </a:r>
            <a:endParaRPr lang="pt-BR" dirty="0">
              <a:latin typeface="Arial"/>
              <a:cs typeface="Arial"/>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612488" y="5771738"/>
            <a:ext cx="4009807" cy="749732"/>
          </a:xfrm>
          <a:prstGeom prst="rect">
            <a:avLst/>
          </a:prstGeom>
        </p:spPr>
        <p:txBody>
          <a:bodyPr vert="horz" lIns="91440" tIns="45720" rIns="91440" bIns="45720" rtlCol="0" anchor="t">
            <a:normAutofit fontScale="92500"/>
          </a:bodyPr>
          <a:lstStyle/>
          <a:p>
            <a:pPr>
              <a:lnSpc>
                <a:spcPct val="100000"/>
              </a:lnSpc>
              <a:spcBef>
                <a:spcPts val="1400"/>
              </a:spcBef>
              <a:buFont typeface="Wingdings" panose="020B0604020202020204" pitchFamily="34" charset="0"/>
              <a:buChar char="ü"/>
            </a:pPr>
            <a:r>
              <a:rPr lang="en-US" sz="1800" dirty="0">
                <a:latin typeface="Arial"/>
                <a:ea typeface="+mn-lt"/>
                <a:cs typeface="+mn-lt"/>
              </a:rPr>
              <a:t>Decision Tree model has the highest classification accuracy (90%) </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m 2" descr="Gráfico, Gráfico de barras&#10;&#10;Descrição gerada automaticamente">
            <a:extLst>
              <a:ext uri="{FF2B5EF4-FFF2-40B4-BE49-F238E27FC236}">
                <a16:creationId xmlns:a16="http://schemas.microsoft.com/office/drawing/2014/main" id="{132398EB-6A7B-47E2-7814-69148D34E596}"/>
              </a:ext>
            </a:extLst>
          </p:cNvPr>
          <p:cNvPicPr>
            <a:picLocks noChangeAspect="1"/>
          </p:cNvPicPr>
          <p:nvPr/>
        </p:nvPicPr>
        <p:blipFill>
          <a:blip r:embed="rId3"/>
          <a:stretch>
            <a:fillRect/>
          </a:stretch>
        </p:blipFill>
        <p:spPr>
          <a:xfrm>
            <a:off x="3891584" y="1940146"/>
            <a:ext cx="5212033" cy="368534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21757" y="1979043"/>
            <a:ext cx="4088542" cy="3811588"/>
          </a:xfrm>
          <a:prstGeom prst="rect">
            <a:avLst/>
          </a:prstGeom>
        </p:spPr>
        <p:txBody>
          <a:bodyPr lIns="91440" tIns="45720" rIns="91440" bIns="45720" anchor="t">
            <a:normAutofit/>
          </a:bodyPr>
          <a:lstStyle/>
          <a:p>
            <a:pPr>
              <a:lnSpc>
                <a:spcPct val="100000"/>
              </a:lnSpc>
              <a:spcBef>
                <a:spcPts val="1400"/>
              </a:spcBef>
              <a:buFont typeface="Wingdings" panose="020B0604020202020204" pitchFamily="34" charset="0"/>
              <a:buChar char="ü"/>
            </a:pPr>
            <a:endParaRPr lang="en" sz="1800" dirty="0">
              <a:latin typeface="Arial"/>
              <a:cs typeface="Arial"/>
            </a:endParaRPr>
          </a:p>
          <a:p>
            <a:pPr>
              <a:lnSpc>
                <a:spcPct val="100000"/>
              </a:lnSpc>
              <a:spcBef>
                <a:spcPts val="1400"/>
              </a:spcBef>
              <a:buFont typeface="Wingdings" panose="020B0604020202020204" pitchFamily="34" charset="0"/>
              <a:buChar char="ü"/>
            </a:pPr>
            <a:r>
              <a:rPr lang="en" sz="1800" dirty="0">
                <a:latin typeface="Arial"/>
                <a:cs typeface="Arial"/>
              </a:rPr>
              <a:t>Decision tree model confusion matrix</a:t>
            </a:r>
          </a:p>
          <a:p>
            <a:pPr>
              <a:lnSpc>
                <a:spcPct val="100000"/>
              </a:lnSpc>
              <a:spcBef>
                <a:spcPts val="1400"/>
              </a:spcBef>
              <a:buFont typeface="Wingdings" panose="020B0604020202020204" pitchFamily="34" charset="0"/>
              <a:buChar char="ü"/>
            </a:pPr>
            <a:r>
              <a:rPr lang="en" sz="1800" dirty="0">
                <a:latin typeface="Arial"/>
                <a:cs typeface="Arial"/>
              </a:rPr>
              <a:t>Predicted success results (TP) had an assertiveness of 80% and False positive (FP) 20%.</a:t>
            </a:r>
            <a:endParaRPr lang="en">
              <a:cs typeface="Calibri"/>
            </a:endParaRPr>
          </a:p>
          <a:p>
            <a:pPr>
              <a:lnSpc>
                <a:spcPct val="100000"/>
              </a:lnSpc>
              <a:spcBef>
                <a:spcPts val="1400"/>
              </a:spcBef>
              <a:buFont typeface="Wingdings" panose="020B0604020202020204" pitchFamily="34" charset="0"/>
              <a:buChar char="ü"/>
            </a:pPr>
            <a:r>
              <a:rPr lang="en" sz="1800" dirty="0">
                <a:latin typeface="Arial"/>
                <a:cs typeface="Arial"/>
              </a:rPr>
              <a:t>With advancing technology and new calculation algorithms, the results for true negatives and false positives tend to become more accurate.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Imagem 6">
            <a:extLst>
              <a:ext uri="{FF2B5EF4-FFF2-40B4-BE49-F238E27FC236}">
                <a16:creationId xmlns:a16="http://schemas.microsoft.com/office/drawing/2014/main" id="{5168180D-CEAB-DEC1-910A-7F57FF74CC79}"/>
              </a:ext>
            </a:extLst>
          </p:cNvPr>
          <p:cNvPicPr>
            <a:picLocks noChangeAspect="1"/>
          </p:cNvPicPr>
          <p:nvPr/>
        </p:nvPicPr>
        <p:blipFill>
          <a:blip r:embed="rId3"/>
          <a:stretch>
            <a:fillRect/>
          </a:stretch>
        </p:blipFill>
        <p:spPr>
          <a:xfrm>
            <a:off x="695226" y="1974364"/>
            <a:ext cx="5157751" cy="38250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45224" y="1312923"/>
            <a:ext cx="11312863" cy="5363173"/>
          </a:xfrm>
          <a:prstGeom prst="rect">
            <a:avLst/>
          </a:prstGeom>
        </p:spPr>
        <p:txBody>
          <a:bodyPr lIns="91440" tIns="45720" rIns="91440" bIns="45720" anchor="t">
            <a:normAutofit fontScale="77500" lnSpcReduction="20000"/>
          </a:bodyPr>
          <a:lstStyle/>
          <a:p>
            <a:pPr>
              <a:lnSpc>
                <a:spcPct val="100000"/>
              </a:lnSpc>
              <a:spcBef>
                <a:spcPts val="1400"/>
              </a:spcBef>
              <a:buFont typeface="Wingdings" panose="020B0604020202020204" pitchFamily="34" charset="0"/>
              <a:buChar char="ü"/>
            </a:pPr>
            <a:r>
              <a:rPr lang="en" sz="2200" dirty="0">
                <a:latin typeface="Arial"/>
                <a:cs typeface="Arial"/>
              </a:rPr>
              <a:t>Launch site with the most successful result was the KSC LC 39A with a payload of up to 5500kg for larger loads do not use Booster version FT, for the other Boosters there is not enough data.</a:t>
            </a:r>
            <a:endParaRPr lang="en-US" sz="2200">
              <a:solidFill>
                <a:schemeClr val="accent3">
                  <a:lumMod val="25000"/>
                </a:schemeClr>
              </a:solidFill>
              <a:latin typeface="Arial"/>
              <a:cs typeface="Arial"/>
            </a:endParaRPr>
          </a:p>
          <a:p>
            <a:pPr>
              <a:lnSpc>
                <a:spcPct val="100000"/>
              </a:lnSpc>
              <a:spcBef>
                <a:spcPts val="1400"/>
              </a:spcBef>
              <a:buFont typeface="Wingdings,Sans-Serif" panose="020B0604020202020204" pitchFamily="34" charset="0"/>
              <a:buChar char="ü"/>
            </a:pPr>
            <a:r>
              <a:rPr lang="en" sz="2200" dirty="0">
                <a:latin typeface="Arial"/>
                <a:cs typeface="Arial"/>
              </a:rPr>
              <a:t>Booster version V1.0 and V1.1 with load up to 4000kg has the lowest success rate.</a:t>
            </a:r>
            <a:endParaRPr lang="en-US" sz="2200" dirty="0">
              <a:ea typeface="+mn-lt"/>
              <a:cs typeface="+mn-lt"/>
            </a:endParaRPr>
          </a:p>
          <a:p>
            <a:pPr>
              <a:lnSpc>
                <a:spcPct val="100000"/>
              </a:lnSpc>
              <a:spcBef>
                <a:spcPts val="1400"/>
              </a:spcBef>
              <a:buFont typeface="Wingdings,Sans-Serif" panose="020B0604020202020204" pitchFamily="34" charset="0"/>
              <a:buChar char="ü"/>
            </a:pPr>
            <a:r>
              <a:rPr lang="en" sz="2200" dirty="0">
                <a:latin typeface="Arial"/>
                <a:cs typeface="Arial"/>
              </a:rPr>
              <a:t>Payloads between 4000 and 8000 kg had the lowest success rate for all sites.</a:t>
            </a:r>
            <a:endParaRPr lang="en-US" sz="2200" dirty="0">
              <a:latin typeface="Arial"/>
              <a:ea typeface="+mn-lt"/>
              <a:cs typeface="Arial"/>
            </a:endParaRPr>
          </a:p>
          <a:p>
            <a:pPr>
              <a:lnSpc>
                <a:spcPct val="100000"/>
              </a:lnSpc>
              <a:spcBef>
                <a:spcPts val="1400"/>
              </a:spcBef>
              <a:buFont typeface="Wingdings" panose="020B0604020202020204" pitchFamily="34" charset="0"/>
              <a:buChar char="ü"/>
            </a:pPr>
            <a:r>
              <a:rPr lang="en" sz="2200" dirty="0">
                <a:latin typeface="Arial"/>
                <a:cs typeface="Arial"/>
              </a:rPr>
              <a:t>Booster version FT in the payload range between 2000-4000kg has the highest success rate.</a:t>
            </a:r>
            <a:endParaRPr lang="en-US" dirty="0">
              <a:cs typeface="Calibri" panose="020F0502020204030204"/>
            </a:endParaRPr>
          </a:p>
          <a:p>
            <a:pPr>
              <a:lnSpc>
                <a:spcPct val="100000"/>
              </a:lnSpc>
              <a:spcBef>
                <a:spcPts val="1400"/>
              </a:spcBef>
              <a:buFont typeface="Wingdings" panose="020B0604020202020204" pitchFamily="34" charset="0"/>
              <a:buChar char="ü"/>
            </a:pPr>
            <a:r>
              <a:rPr lang="en" sz="2200" dirty="0">
                <a:latin typeface="Arial"/>
                <a:cs typeface="Arial"/>
              </a:rPr>
              <a:t>The success rate from 2013 had a great growth until 2017, with the growth being interrupted in 2018 and the rate increasing again in 2019. It is possible that the experience had a great impact on success.</a:t>
            </a:r>
          </a:p>
          <a:p>
            <a:pPr marL="285750" indent="-285750">
              <a:lnSpc>
                <a:spcPct val="100000"/>
              </a:lnSpc>
              <a:spcBef>
                <a:spcPts val="1400"/>
              </a:spcBef>
              <a:buFont typeface="Wingdings,Sans-Serif" panose="020B0604020202020204" pitchFamily="34" charset="0"/>
              <a:buChar char="ü"/>
            </a:pPr>
            <a:r>
              <a:rPr lang="en" sz="2200" dirty="0">
                <a:latin typeface="Arial"/>
                <a:cs typeface="Arial"/>
              </a:rPr>
              <a:t>For the LEO, ISS and PO orbits after a payload of 4000kg the success rate was 100%.</a:t>
            </a:r>
            <a:endParaRPr lang="pt-BR" sz="2200" dirty="0">
              <a:ea typeface="+mn-lt"/>
              <a:cs typeface="+mn-lt"/>
            </a:endParaRPr>
          </a:p>
          <a:p>
            <a:pPr marL="285750" indent="-285750">
              <a:lnSpc>
                <a:spcPct val="100000"/>
              </a:lnSpc>
              <a:spcBef>
                <a:spcPts val="1400"/>
              </a:spcBef>
              <a:buFont typeface="Wingdings,Sans-Serif" panose="020B0604020202020204" pitchFamily="34" charset="0"/>
              <a:buChar char="ü"/>
            </a:pPr>
            <a:r>
              <a:rPr lang="en" sz="2200" dirty="0">
                <a:latin typeface="Arial"/>
                <a:cs typeface="Arial"/>
              </a:rPr>
              <a:t>SSO orbit had 100% success rate with payloads up to 4000kg.</a:t>
            </a:r>
            <a:endParaRPr lang="en-US" sz="2200" dirty="0">
              <a:ea typeface="+mn-lt"/>
              <a:cs typeface="+mn-lt"/>
            </a:endParaRPr>
          </a:p>
          <a:p>
            <a:pPr marL="285750" indent="-285750">
              <a:lnSpc>
                <a:spcPct val="100000"/>
              </a:lnSpc>
              <a:spcBef>
                <a:spcPts val="1400"/>
              </a:spcBef>
              <a:buFont typeface="Wingdings,Sans-Serif" panose="020B0604020202020204" pitchFamily="34" charset="0"/>
              <a:buChar char="ü"/>
            </a:pPr>
            <a:r>
              <a:rPr lang="en" sz="2200" dirty="0">
                <a:latin typeface="Arial"/>
                <a:cs typeface="Arial"/>
              </a:rPr>
              <a:t>GTO orbit has unstable success rate regardless of payload.</a:t>
            </a:r>
            <a:endParaRPr lang="en" sz="2200" dirty="0">
              <a:ea typeface="+mn-lt"/>
              <a:cs typeface="+mn-lt"/>
            </a:endParaRPr>
          </a:p>
          <a:p>
            <a:pPr marL="285750" indent="-285750">
              <a:lnSpc>
                <a:spcPct val="100000"/>
              </a:lnSpc>
              <a:spcBef>
                <a:spcPts val="1400"/>
              </a:spcBef>
              <a:buFont typeface="Wingdings,Sans-Serif" panose="020B0604020202020204" pitchFamily="34" charset="0"/>
              <a:buChar char="ü"/>
            </a:pPr>
            <a:r>
              <a:rPr lang="en" sz="2200" dirty="0">
                <a:latin typeface="Arial"/>
                <a:cs typeface="Arial"/>
              </a:rPr>
              <a:t>Due to the greater proximity to the earth operating at the observation points, the VLEO orbit has been more used in recent launches.</a:t>
            </a:r>
            <a:endParaRPr lang="pt-BR" sz="2200" dirty="0">
              <a:ea typeface="+mn-lt"/>
              <a:cs typeface="+mn-lt"/>
            </a:endParaRPr>
          </a:p>
          <a:p>
            <a:pPr marL="285750" indent="-285750">
              <a:lnSpc>
                <a:spcPct val="100000"/>
              </a:lnSpc>
              <a:spcBef>
                <a:spcPts val="1400"/>
              </a:spcBef>
              <a:buFont typeface="Wingdings,Sans-Serif" panose="020B0604020202020204" pitchFamily="34" charset="0"/>
              <a:buChar char="ü"/>
            </a:pPr>
            <a:r>
              <a:rPr lang="en" sz="2200" dirty="0">
                <a:latin typeface="Arial"/>
                <a:cs typeface="Arial"/>
              </a:rPr>
              <a:t>LEO's orbit has increased the rate of launches with more experience.</a:t>
            </a:r>
            <a:endParaRPr lang="en" sz="2200" dirty="0">
              <a:ea typeface="+mn-lt"/>
              <a:cs typeface="+mn-lt"/>
            </a:endParaRPr>
          </a:p>
          <a:p>
            <a:pPr marL="285750" indent="-285750">
              <a:lnSpc>
                <a:spcPct val="100000"/>
              </a:lnSpc>
              <a:spcBef>
                <a:spcPts val="1400"/>
              </a:spcBef>
              <a:buFont typeface="Wingdings,Sans-Serif" panose="020B0604020202020204" pitchFamily="34" charset="0"/>
              <a:buChar char="ü"/>
            </a:pPr>
            <a:r>
              <a:rPr lang="en" sz="2200" dirty="0">
                <a:latin typeface="Arial"/>
                <a:cs typeface="Arial"/>
              </a:rPr>
              <a:t>The GTO orbit has a very large variance of success and failure and should be avoided until you find out the real reason.</a:t>
            </a:r>
            <a:endParaRPr lang="en" sz="2200" dirty="0">
              <a:ea typeface="+mn-lt"/>
              <a:cs typeface="+mn-lt"/>
            </a:endParaRPr>
          </a:p>
          <a:p>
            <a:pPr marL="285750" indent="-285750">
              <a:lnSpc>
                <a:spcPct val="100000"/>
              </a:lnSpc>
              <a:spcBef>
                <a:spcPts val="1400"/>
              </a:spcBef>
              <a:buFont typeface="Wingdings,Sans-Serif" panose="020B0604020202020204" pitchFamily="34" charset="0"/>
              <a:buChar char="ü"/>
            </a:pPr>
            <a:endParaRPr lang="en" sz="2200" dirty="0">
              <a:latin typeface="Arial"/>
              <a:cs typeface="Arial"/>
            </a:endParaRPr>
          </a:p>
          <a:p>
            <a:pPr>
              <a:lnSpc>
                <a:spcPct val="100000"/>
              </a:lnSpc>
              <a:spcBef>
                <a:spcPts val="1400"/>
              </a:spcBef>
              <a:buFont typeface="Wingdings" panose="020B0604020202020204" pitchFamily="34" charset="0"/>
              <a:buChar char="ü"/>
            </a:pPr>
            <a:endParaRPr lang="en" sz="2200" dirty="0">
              <a:solidFill>
                <a:srgbClr val="000000"/>
              </a:solidFill>
              <a:latin typeface="Arial"/>
              <a:cs typeface="Arial"/>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59785"/>
            <a:ext cx="10515600" cy="4776058"/>
          </a:xfrm>
          <a:prstGeom prst="rect">
            <a:avLst/>
          </a:prstGeom>
        </p:spPr>
        <p:txBody>
          <a:bodyPr lIns="91440" tIns="45720" rIns="91440" bIns="45720" anchor="t">
            <a:normAutofit/>
          </a:bodyPr>
          <a:lstStyle/>
          <a:p>
            <a:pPr marL="0" indent="0" algn="ctr">
              <a:lnSpc>
                <a:spcPct val="100000"/>
              </a:lnSpc>
              <a:spcBef>
                <a:spcPts val="1400"/>
              </a:spcBef>
              <a:buNone/>
            </a:pPr>
            <a:r>
              <a:rPr lang="en" sz="2000" dirty="0">
                <a:latin typeface="Arial"/>
                <a:ea typeface="+mn-lt"/>
                <a:cs typeface="+mn-lt"/>
              </a:rPr>
              <a:t>For more information, follow </a:t>
            </a:r>
            <a:r>
              <a:rPr lang="en" sz="2000" dirty="0">
                <a:latin typeface="Arial"/>
                <a:ea typeface="+mn-lt"/>
                <a:cs typeface="Arial"/>
              </a:rPr>
              <a:t>the link below to view the complete project material</a:t>
            </a:r>
            <a:r>
              <a:rPr lang="en" sz="2000" dirty="0">
                <a:latin typeface="Arial"/>
                <a:ea typeface="+mn-lt"/>
                <a:cs typeface="+mn-lt"/>
              </a:rPr>
              <a:t>.</a:t>
            </a:r>
            <a:endParaRPr lang="pt-BR" sz="2000" dirty="0">
              <a:latin typeface="Arial"/>
            </a:endParaRPr>
          </a:p>
          <a:p>
            <a:pPr marL="0" indent="0">
              <a:lnSpc>
                <a:spcPct val="100000"/>
              </a:lnSpc>
              <a:spcBef>
                <a:spcPts val="1400"/>
              </a:spcBef>
              <a:buNone/>
            </a:pPr>
            <a:endParaRPr lang="en" sz="2200" dirty="0">
              <a:latin typeface="Calibri"/>
              <a:ea typeface="+mn-lt"/>
              <a:cs typeface="+mn-lt"/>
            </a:endParaRPr>
          </a:p>
          <a:p>
            <a:pPr marL="0" indent="0" algn="ctr">
              <a:lnSpc>
                <a:spcPct val="100000"/>
              </a:lnSpc>
              <a:spcBef>
                <a:spcPts val="1400"/>
              </a:spcBef>
              <a:buNone/>
            </a:pPr>
            <a:r>
              <a:rPr lang="en-US" sz="2200" dirty="0">
                <a:ea typeface="+mn-lt"/>
                <a:cs typeface="+mn-lt"/>
                <a:hlinkClick r:id="rId4"/>
              </a:rPr>
              <a:t>https://github.com/MarcioCarvalho2022/Final-Project-Data-Science-Coursera</a:t>
            </a:r>
            <a:endParaRPr lang="en-US" sz="2200" dirty="0">
              <a:solidFill>
                <a:schemeClr val="accent3">
                  <a:lumMod val="25000"/>
                </a:schemeClr>
              </a:solidFill>
              <a:latin typeface="Abadi" panose="020B0604020104020204" pitchFamily="34" charset="0"/>
              <a:hlinkClick r:id="rId4"/>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aixaDeTexto 1">
            <a:extLst>
              <a:ext uri="{FF2B5EF4-FFF2-40B4-BE49-F238E27FC236}">
                <a16:creationId xmlns:a16="http://schemas.microsoft.com/office/drawing/2014/main" id="{11CBBD9A-0AE8-3499-4C96-36EBE051113F}"/>
              </a:ext>
            </a:extLst>
          </p:cNvPr>
          <p:cNvSpPr txBox="1"/>
          <p:nvPr/>
        </p:nvSpPr>
        <p:spPr>
          <a:xfrm>
            <a:off x="2113614" y="3200400"/>
            <a:ext cx="72027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59785"/>
            <a:ext cx="10515600" cy="4776058"/>
          </a:xfrm>
          <a:prstGeom prst="rect">
            <a:avLst/>
          </a:prstGeom>
        </p:spPr>
        <p:txBody>
          <a:bodyPr lIns="91440" tIns="45720" rIns="91440" bIns="45720" anchor="t">
            <a:normAutofit/>
          </a:bodyPr>
          <a:lstStyle/>
          <a:p>
            <a:pPr marL="0" indent="0">
              <a:lnSpc>
                <a:spcPct val="100000"/>
              </a:lnSpc>
              <a:spcBef>
                <a:spcPts val="1400"/>
              </a:spcBef>
              <a:buNone/>
            </a:pPr>
            <a:r>
              <a:rPr lang="en" sz="1800" dirty="0">
                <a:latin typeface="Arial"/>
                <a:ea typeface="+mn-lt"/>
                <a:cs typeface="Arial"/>
              </a:rPr>
              <a:t>"I thank God first.</a:t>
            </a:r>
            <a:br>
              <a:rPr lang="en" sz="1800" dirty="0">
                <a:latin typeface="Arial"/>
                <a:ea typeface="+mn-lt"/>
                <a:cs typeface="Arial"/>
              </a:rPr>
            </a:br>
            <a:r>
              <a:rPr lang="en" sz="1800" dirty="0">
                <a:latin typeface="Arial"/>
                <a:ea typeface="+mn-lt"/>
                <a:cs typeface="Arial"/>
              </a:rPr>
              <a:t>There are all the professors, classmates and family for their support and help given to this eternal learner."</a:t>
            </a:r>
            <a:endParaRPr lang="en-US" sz="1800" dirty="0">
              <a:ea typeface="+mn-lt"/>
              <a:cs typeface="+mn-lt"/>
            </a:endParaRPr>
          </a:p>
          <a:p>
            <a:pPr marL="0" indent="0">
              <a:lnSpc>
                <a:spcPct val="100000"/>
              </a:lnSpc>
              <a:spcBef>
                <a:spcPts val="1400"/>
              </a:spcBef>
              <a:buNone/>
            </a:pPr>
            <a:r>
              <a:rPr lang="en" sz="1800" dirty="0">
                <a:latin typeface="Arial"/>
                <a:ea typeface="+mn-lt"/>
                <a:cs typeface="Arial"/>
              </a:rPr>
              <a:t> - Marcio Carvalho</a:t>
            </a:r>
            <a:endParaRPr lang="en" sz="1800" dirty="0">
              <a:ea typeface="+mn-lt"/>
              <a:cs typeface="+mn-lt"/>
            </a:endParaRPr>
          </a:p>
          <a:p>
            <a:pPr marL="0" indent="0">
              <a:lnSpc>
                <a:spcPct val="100000"/>
              </a:lnSpc>
              <a:spcBef>
                <a:spcPts val="1400"/>
              </a:spcBef>
              <a:buNone/>
            </a:pPr>
            <a:endParaRPr lang="en" sz="1800" dirty="0">
              <a:latin typeface="Arial"/>
              <a:ea typeface="+mn-lt"/>
              <a:cs typeface="+mn-lt"/>
            </a:endParaRPr>
          </a:p>
          <a:p>
            <a:pPr marL="0" indent="0">
              <a:lnSpc>
                <a:spcPct val="100000"/>
              </a:lnSpc>
              <a:spcBef>
                <a:spcPts val="1400"/>
              </a:spcBef>
              <a:buNone/>
            </a:pPr>
            <a:r>
              <a:rPr lang="en" sz="2200" dirty="0">
                <a:ea typeface="+mn-lt"/>
                <a:cs typeface="+mn-lt"/>
                <a:hlinkClick r:id="rId4"/>
              </a:rPr>
              <a:t>https://www.coursera.org/</a:t>
            </a:r>
            <a:endParaRPr lang="en" sz="2200" dirty="0">
              <a:latin typeface="Consolas"/>
              <a:ea typeface="+mn-lt"/>
              <a:cs typeface="+mn-lt"/>
            </a:endParaRPr>
          </a:p>
          <a:p>
            <a:pPr marL="0" indent="0">
              <a:lnSpc>
                <a:spcPct val="100000"/>
              </a:lnSpc>
              <a:spcBef>
                <a:spcPts val="1400"/>
              </a:spcBef>
              <a:buNone/>
            </a:pPr>
            <a:r>
              <a:rPr lang="en" sz="2200" dirty="0">
                <a:ea typeface="+mn-lt"/>
                <a:cs typeface="+mn-lt"/>
                <a:hlinkClick r:id="rId5"/>
              </a:rPr>
              <a:t>https://cloud.ibm.com/</a:t>
            </a:r>
          </a:p>
          <a:p>
            <a:pPr marL="0" indent="0">
              <a:lnSpc>
                <a:spcPct val="100000"/>
              </a:lnSpc>
              <a:spcBef>
                <a:spcPts val="1400"/>
              </a:spcBef>
              <a:buNone/>
            </a:pPr>
            <a:r>
              <a:rPr lang="en" sz="2200" dirty="0">
                <a:ea typeface="+mn-lt"/>
                <a:cs typeface="+mn-lt"/>
                <a:hlinkClick r:id="rId6"/>
              </a:rPr>
              <a:t>https://github.com/</a:t>
            </a:r>
          </a:p>
          <a:p>
            <a:pPr marL="0" indent="0">
              <a:lnSpc>
                <a:spcPct val="100000"/>
              </a:lnSpc>
              <a:spcBef>
                <a:spcPts val="1400"/>
              </a:spcBef>
              <a:buNone/>
            </a:pPr>
            <a:r>
              <a:rPr lang="en" sz="2200" dirty="0">
                <a:ea typeface="+mn-lt"/>
                <a:cs typeface="+mn-lt"/>
                <a:hlinkClick r:id="rId7"/>
              </a:rPr>
              <a:t>https://www.infnet.edu.br/infnet/home/</a:t>
            </a:r>
          </a:p>
          <a:p>
            <a:pPr marL="0" indent="0">
              <a:lnSpc>
                <a:spcPct val="100000"/>
              </a:lnSpc>
              <a:spcBef>
                <a:spcPts val="1400"/>
              </a:spcBef>
              <a:buNone/>
            </a:pPr>
            <a:r>
              <a:rPr lang="en" sz="2200" dirty="0">
                <a:ea typeface="+mn-lt"/>
                <a:cs typeface="+mn-lt"/>
                <a:hlinkClick r:id="rId8"/>
              </a:rPr>
              <a:t>https://www.google.com.br/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 action="ppaction://noaction"/>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Acknowledgment</a:t>
            </a:r>
            <a:endParaRPr lang="en-US" dirty="0">
              <a:solidFill>
                <a:srgbClr val="0B49CB"/>
              </a:solidFill>
            </a:endParaRPr>
          </a:p>
        </p:txBody>
      </p:sp>
    </p:spTree>
    <p:extLst>
      <p:ext uri="{BB962C8B-B14F-4D97-AF65-F5344CB8AC3E}">
        <p14:creationId xmlns:p14="http://schemas.microsoft.com/office/powerpoint/2010/main" val="3233070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b="1" dirty="0">
                <a:solidFill>
                  <a:schemeClr val="tx1"/>
                </a:solidFill>
                <a:latin typeface="Arial"/>
                <a:cs typeface="Arial"/>
              </a:rPr>
              <a:t>Executive Summary:</a:t>
            </a:r>
          </a:p>
          <a:p>
            <a:pPr>
              <a:lnSpc>
                <a:spcPct val="120000"/>
              </a:lnSpc>
              <a:spcBef>
                <a:spcPts val="1400"/>
              </a:spcBef>
            </a:pPr>
            <a:r>
              <a:rPr lang="en-US" sz="1800" b="1" dirty="0">
                <a:solidFill>
                  <a:schemeClr val="tx1"/>
                </a:solidFill>
                <a:latin typeface="Arial"/>
                <a:cs typeface="Arial"/>
              </a:rPr>
              <a:t>Data collection methodology</a:t>
            </a:r>
          </a:p>
          <a:p>
            <a:pPr marL="0" indent="0">
              <a:lnSpc>
                <a:spcPct val="120000"/>
              </a:lnSpc>
              <a:spcBef>
                <a:spcPts val="1400"/>
              </a:spcBef>
              <a:buNone/>
            </a:pPr>
            <a:r>
              <a:rPr lang="en-US" sz="1800" dirty="0">
                <a:solidFill>
                  <a:schemeClr val="tx1"/>
                </a:solidFill>
                <a:latin typeface="Arial"/>
                <a:cs typeface="Arial"/>
              </a:rPr>
              <a:t>    With Request to the SpaceX API e Web Scrapping</a:t>
            </a:r>
            <a:endParaRPr lang="en-US" sz="1800">
              <a:solidFill>
                <a:schemeClr val="tx1"/>
              </a:solidFill>
              <a:latin typeface="Arial"/>
              <a:cs typeface="Arial"/>
            </a:endParaRPr>
          </a:p>
          <a:p>
            <a:pPr>
              <a:lnSpc>
                <a:spcPct val="120000"/>
              </a:lnSpc>
              <a:spcBef>
                <a:spcPts val="1400"/>
              </a:spcBef>
            </a:pPr>
            <a:r>
              <a:rPr lang="en-US" sz="1800" b="1" dirty="0">
                <a:solidFill>
                  <a:schemeClr val="tx1"/>
                </a:solidFill>
                <a:latin typeface="Arial"/>
                <a:cs typeface="Arial"/>
              </a:rPr>
              <a:t>Perform data wrangling</a:t>
            </a:r>
          </a:p>
          <a:p>
            <a:pPr marL="0" indent="0">
              <a:lnSpc>
                <a:spcPct val="120000"/>
              </a:lnSpc>
              <a:spcBef>
                <a:spcPts val="1400"/>
              </a:spcBef>
              <a:buNone/>
            </a:pPr>
            <a:r>
              <a:rPr lang="en-US" sz="1800" dirty="0">
                <a:solidFill>
                  <a:schemeClr val="tx1"/>
                </a:solidFill>
                <a:latin typeface="Arial"/>
                <a:cs typeface="Arial"/>
              </a:rPr>
              <a:t>    In this step we will mainly convert those outcomes into Training Labels with 1 means the booster successfully landed and 0 means it was unsuccessful </a:t>
            </a:r>
            <a:r>
              <a:rPr lang="en" sz="1800" dirty="0">
                <a:solidFill>
                  <a:schemeClr val="tx1"/>
                </a:solidFill>
                <a:latin typeface="Arial"/>
                <a:cs typeface="Arial"/>
              </a:rPr>
              <a:t>and cleaning data from null values ​​and irrelevant columns.</a:t>
            </a:r>
          </a:p>
          <a:p>
            <a:pPr>
              <a:lnSpc>
                <a:spcPct val="120000"/>
              </a:lnSpc>
              <a:spcBef>
                <a:spcPts val="1400"/>
              </a:spcBef>
            </a:pPr>
            <a:r>
              <a:rPr lang="en-US" sz="1800" b="1" dirty="0">
                <a:solidFill>
                  <a:schemeClr val="tx1"/>
                </a:solidFill>
                <a:latin typeface="Arial"/>
                <a:cs typeface="Arial"/>
              </a:rPr>
              <a:t>Perform exploratory data analysis (EDA) using visualization and SQL</a:t>
            </a:r>
          </a:p>
          <a:p>
            <a:pPr>
              <a:lnSpc>
                <a:spcPct val="120000"/>
              </a:lnSpc>
              <a:spcBef>
                <a:spcPts val="1400"/>
              </a:spcBef>
            </a:pPr>
            <a:r>
              <a:rPr lang="en-US" sz="1800" b="1" dirty="0">
                <a:solidFill>
                  <a:schemeClr val="tx1"/>
                </a:solidFill>
                <a:latin typeface="Arial"/>
                <a:cs typeface="Arial"/>
              </a:rPr>
              <a:t>Perform interactive visual analytics using Folium and </a:t>
            </a:r>
            <a:r>
              <a:rPr lang="en-US" sz="1800" b="1" dirty="0" err="1">
                <a:solidFill>
                  <a:schemeClr val="tx1"/>
                </a:solidFill>
                <a:latin typeface="Arial"/>
                <a:cs typeface="Arial"/>
              </a:rPr>
              <a:t>Plotly</a:t>
            </a:r>
            <a:r>
              <a:rPr lang="en-US" sz="1800" b="1" dirty="0">
                <a:solidFill>
                  <a:schemeClr val="tx1"/>
                </a:solidFill>
                <a:latin typeface="Arial"/>
                <a:cs typeface="Arial"/>
              </a:rPr>
              <a:t> Dash</a:t>
            </a:r>
          </a:p>
          <a:p>
            <a:pPr>
              <a:lnSpc>
                <a:spcPct val="120000"/>
              </a:lnSpc>
              <a:spcBef>
                <a:spcPts val="1400"/>
              </a:spcBef>
            </a:pPr>
            <a:r>
              <a:rPr lang="en-US" sz="1800" b="1" dirty="0">
                <a:solidFill>
                  <a:schemeClr val="tx1"/>
                </a:solidFill>
                <a:latin typeface="Arial"/>
                <a:cs typeface="Arial"/>
              </a:rPr>
              <a:t>Perform predictive analysis using classification models</a:t>
            </a:r>
          </a:p>
          <a:p>
            <a:pPr lvl="1">
              <a:lnSpc>
                <a:spcPct val="120000"/>
              </a:lnSpc>
              <a:spcBef>
                <a:spcPts val="1400"/>
              </a:spcBef>
            </a:pPr>
            <a:r>
              <a:rPr lang="en-US" sz="1800" dirty="0">
                <a:solidFill>
                  <a:schemeClr val="tx1"/>
                </a:solidFill>
                <a:latin typeface="Arial"/>
                <a:cs typeface="Arial"/>
              </a:rPr>
              <a:t>Logistic Regression (LR), Support Vector Machine (SVC), Decision Tree Classifier (Tree),   K - Neighbors Classifier (KNN) models and evaluated for the best classifier.</a:t>
            </a:r>
            <a:endParaRPr lang="en-US" sz="1800">
              <a:solidFill>
                <a:schemeClr val="tx1"/>
              </a:solidFill>
              <a:latin typeface="Arial"/>
              <a:cs typeface="Arial"/>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3670" y="1285298"/>
            <a:ext cx="11850808" cy="5570537"/>
          </a:xfrm>
          <a:prstGeom prst="rect">
            <a:avLst/>
          </a:prstGeom>
        </p:spPr>
        <p:txBody>
          <a:bodyPr lIns="91440" tIns="45720" rIns="91440" bIns="45720" anchor="t"/>
          <a:lstStyle/>
          <a:p>
            <a:pPr marL="0" indent="0">
              <a:lnSpc>
                <a:spcPct val="100000"/>
              </a:lnSpc>
              <a:spcBef>
                <a:spcPts val="1400"/>
              </a:spcBef>
              <a:buNone/>
            </a:pPr>
            <a:r>
              <a:rPr lang="en" sz="1800" dirty="0">
                <a:latin typeface="Arial"/>
                <a:ea typeface="+mn-lt"/>
                <a:cs typeface="+mn-lt"/>
              </a:rPr>
              <a:t>  </a:t>
            </a:r>
            <a:r>
              <a:rPr lang="en" sz="1800" b="1" dirty="0">
                <a:latin typeface="Arial"/>
                <a:ea typeface="+mn-lt"/>
                <a:cs typeface="+mn-lt"/>
              </a:rPr>
              <a:t>Datasets were collected using SpaceX API at the web address: https://api.spacexdata.com/v4/</a:t>
            </a:r>
            <a:r>
              <a:rPr lang="en-US" sz="2000" b="1" dirty="0">
                <a:latin typeface="Arial"/>
                <a:ea typeface="+mn-lt"/>
                <a:cs typeface="+mn-lt"/>
              </a:rPr>
              <a:t> </a:t>
            </a:r>
            <a:endParaRPr lang="en-US" sz="2000" b="1">
              <a:latin typeface="Arial"/>
              <a:cs typeface="Aria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171450" indent="-171450">
              <a:lnSpc>
                <a:spcPct val="100000"/>
              </a:lnSpc>
              <a:spcBef>
                <a:spcPts val="1400"/>
              </a:spcBef>
              <a:buNone/>
            </a:pPr>
            <a:r>
              <a:rPr lang="en" sz="2200" b="1" dirty="0">
                <a:latin typeface="Arial"/>
                <a:cs typeface="Arial"/>
              </a:rPr>
              <a:t>  </a:t>
            </a:r>
            <a:r>
              <a:rPr lang="en" sz="1800" b="1" dirty="0">
                <a:latin typeface="Arial"/>
                <a:cs typeface="Arial"/>
              </a:rPr>
              <a:t>Datasets were collected using wiki page at the web address: </a:t>
            </a:r>
            <a:r>
              <a:rPr lang="en" sz="1800" b="1" dirty="0">
                <a:latin typeface="Arial"/>
                <a:ea typeface="+mn-lt"/>
                <a:cs typeface="+mn-lt"/>
              </a:rPr>
              <a:t>https://en.wikipedia.org/wiki/List_of_Falcon_9_and_Falcon_Heavy_launches</a:t>
            </a:r>
            <a:r>
              <a:rPr lang="en-US" sz="2200" b="1" dirty="0">
                <a:latin typeface="Arial"/>
                <a:cs typeface="Arial"/>
              </a:rPr>
              <a:t> </a:t>
            </a:r>
            <a:endParaRPr lang="en-US" sz="2200">
              <a:solidFill>
                <a:schemeClr val="accent3">
                  <a:lumMod val="25000"/>
                </a:schemeClr>
              </a:solidFill>
              <a:latin typeface="Abadi"/>
            </a:endParaRPr>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Seta: para a Direita 2">
            <a:extLst>
              <a:ext uri="{FF2B5EF4-FFF2-40B4-BE49-F238E27FC236}">
                <a16:creationId xmlns:a16="http://schemas.microsoft.com/office/drawing/2014/main" id="{FA496527-5DAB-15C2-4BF7-15131FC9A529}"/>
              </a:ext>
            </a:extLst>
          </p:cNvPr>
          <p:cNvSpPr/>
          <p:nvPr/>
        </p:nvSpPr>
        <p:spPr>
          <a:xfrm>
            <a:off x="2402560" y="1928551"/>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3FF4027B-2CDC-A8DC-6172-88D14BBE32EF}"/>
              </a:ext>
            </a:extLst>
          </p:cNvPr>
          <p:cNvSpPr/>
          <p:nvPr/>
        </p:nvSpPr>
        <p:spPr>
          <a:xfrm>
            <a:off x="4482831" y="1928551"/>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41C4915E-4623-7AF2-87EA-BD98273D86E5}"/>
              </a:ext>
            </a:extLst>
          </p:cNvPr>
          <p:cNvSpPr/>
          <p:nvPr/>
        </p:nvSpPr>
        <p:spPr>
          <a:xfrm>
            <a:off x="6703426" y="1991010"/>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52F34AE2-9757-4C9B-B326-E52FEDD8A55C}"/>
              </a:ext>
            </a:extLst>
          </p:cNvPr>
          <p:cNvSpPr/>
          <p:nvPr/>
        </p:nvSpPr>
        <p:spPr>
          <a:xfrm>
            <a:off x="847898" y="1717963"/>
            <a:ext cx="1458386" cy="1098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ea typeface="+mn-lt"/>
              <a:cs typeface="+mn-lt"/>
            </a:endParaRPr>
          </a:p>
          <a:p>
            <a:pPr algn="ctr"/>
            <a:r>
              <a:rPr lang="pt-BR" dirty="0">
                <a:ea typeface="+mn-lt"/>
                <a:cs typeface="+mn-lt"/>
              </a:rPr>
              <a:t>IMPORT </a:t>
            </a:r>
            <a:endParaRPr lang="pt-BR" dirty="0">
              <a:cs typeface="Calibri"/>
            </a:endParaRPr>
          </a:p>
          <a:p>
            <a:pPr algn="ctr"/>
            <a:r>
              <a:rPr lang="en" dirty="0">
                <a:latin typeface="Consolas"/>
                <a:ea typeface="+mn-lt"/>
                <a:cs typeface="+mn-lt"/>
              </a:rPr>
              <a:t>LIBRARIES</a:t>
            </a:r>
            <a:endParaRPr lang="pt-BR" dirty="0"/>
          </a:p>
          <a:p>
            <a:pPr algn="ctr"/>
            <a:endParaRPr lang="pt-BR" dirty="0">
              <a:cs typeface="Calibri"/>
            </a:endParaRPr>
          </a:p>
        </p:txBody>
      </p:sp>
      <p:sp>
        <p:nvSpPr>
          <p:cNvPr id="18" name="Retângulo: Cantos Arredondados 17">
            <a:extLst>
              <a:ext uri="{FF2B5EF4-FFF2-40B4-BE49-F238E27FC236}">
                <a16:creationId xmlns:a16="http://schemas.microsoft.com/office/drawing/2014/main" id="{C1B3937B-6BE8-758A-9BF1-00785E5C51D5}"/>
              </a:ext>
            </a:extLst>
          </p:cNvPr>
          <p:cNvSpPr/>
          <p:nvPr/>
        </p:nvSpPr>
        <p:spPr>
          <a:xfrm>
            <a:off x="2846350" y="1730453"/>
            <a:ext cx="1530273" cy="1702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r>
              <a:rPr lang="pt-BR" dirty="0">
                <a:ea typeface="+mn-lt"/>
                <a:cs typeface="+mn-lt"/>
              </a:rPr>
              <a:t>REQUEST GET  API / </a:t>
            </a:r>
            <a:endParaRPr lang="en-US" dirty="0">
              <a:ea typeface="+mn-lt"/>
              <a:cs typeface="+mn-lt"/>
            </a:endParaRPr>
          </a:p>
          <a:p>
            <a:pPr algn="ctr"/>
            <a:r>
              <a:rPr lang="pt-BR" dirty="0">
                <a:ea typeface="+mn-lt"/>
                <a:cs typeface="+mn-lt"/>
              </a:rPr>
              <a:t>JSON </a:t>
            </a:r>
            <a:endParaRPr lang="en-US" dirty="0">
              <a:ea typeface="+mn-lt"/>
              <a:cs typeface="+mn-lt"/>
            </a:endParaRPr>
          </a:p>
          <a:p>
            <a:pPr algn="ctr"/>
            <a:r>
              <a:rPr lang="pt-BR" dirty="0">
                <a:ea typeface="+mn-lt"/>
                <a:cs typeface="+mn-lt"/>
              </a:rPr>
              <a:t>LOADS / </a:t>
            </a:r>
            <a:endParaRPr lang="en-US" dirty="0">
              <a:ea typeface="+mn-lt"/>
              <a:cs typeface="+mn-lt"/>
            </a:endParaRPr>
          </a:p>
          <a:p>
            <a:pPr algn="ctr"/>
            <a:r>
              <a:rPr lang="pt-BR" dirty="0">
                <a:ea typeface="+mn-lt"/>
                <a:cs typeface="+mn-lt"/>
              </a:rPr>
              <a:t> NORMALIZE JSON</a:t>
            </a:r>
            <a:endParaRPr lang="en-US" dirty="0">
              <a:ea typeface="+mn-lt"/>
              <a:cs typeface="+mn-lt"/>
            </a:endParaRPr>
          </a:p>
          <a:p>
            <a:pPr algn="ctr"/>
            <a:endParaRPr lang="pt-BR" dirty="0">
              <a:cs typeface="Calibri"/>
            </a:endParaRPr>
          </a:p>
          <a:p>
            <a:pPr algn="ctr"/>
            <a:endParaRPr lang="pt-BR" dirty="0">
              <a:cs typeface="Calibri"/>
            </a:endParaRPr>
          </a:p>
        </p:txBody>
      </p:sp>
      <p:sp>
        <p:nvSpPr>
          <p:cNvPr id="19" name="Retângulo: Cantos Arredondados 18">
            <a:extLst>
              <a:ext uri="{FF2B5EF4-FFF2-40B4-BE49-F238E27FC236}">
                <a16:creationId xmlns:a16="http://schemas.microsoft.com/office/drawing/2014/main" id="{567B5A7A-EF04-1C3C-00E0-7B14096A4903}"/>
              </a:ext>
            </a:extLst>
          </p:cNvPr>
          <p:cNvSpPr/>
          <p:nvPr/>
        </p:nvSpPr>
        <p:spPr>
          <a:xfrm>
            <a:off x="4931067" y="1717961"/>
            <a:ext cx="1659669" cy="19182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r>
              <a:rPr lang="pt-BR" dirty="0">
                <a:ea typeface="+mn-lt"/>
                <a:cs typeface="+mn-lt"/>
              </a:rPr>
              <a:t>CONSTRUCT OUR DATASET USING THE DATA JSON</a:t>
            </a:r>
          </a:p>
          <a:p>
            <a:pPr algn="ctr"/>
            <a:r>
              <a:rPr lang="pt-BR" dirty="0">
                <a:ea typeface="+mn-lt"/>
                <a:cs typeface="+mn-lt"/>
              </a:rPr>
              <a:t>WE HAVE </a:t>
            </a:r>
            <a:endParaRPr lang="pt-BR" dirty="0"/>
          </a:p>
          <a:p>
            <a:pPr algn="ctr"/>
            <a:r>
              <a:rPr lang="pt-BR" dirty="0">
                <a:ea typeface="+mn-lt"/>
                <a:cs typeface="+mn-lt"/>
              </a:rPr>
              <a:t>OBTAINED</a:t>
            </a:r>
            <a:endParaRPr lang="pt-BR" dirty="0">
              <a:cs typeface="Calibri"/>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20" name="Retângulo: Cantos Arredondados 19">
            <a:extLst>
              <a:ext uri="{FF2B5EF4-FFF2-40B4-BE49-F238E27FC236}">
                <a16:creationId xmlns:a16="http://schemas.microsoft.com/office/drawing/2014/main" id="{98D351D7-D4D6-54C8-CE89-C74B295CDDCA}"/>
              </a:ext>
            </a:extLst>
          </p:cNvPr>
          <p:cNvSpPr/>
          <p:nvPr/>
        </p:nvSpPr>
        <p:spPr>
          <a:xfrm>
            <a:off x="7159555" y="1717959"/>
            <a:ext cx="1731556" cy="1920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r>
              <a:rPr lang="pt-BR" dirty="0">
                <a:ea typeface="+mn-lt"/>
                <a:cs typeface="+mn-lt"/>
              </a:rPr>
              <a:t>FILTER THE</a:t>
            </a:r>
            <a:endParaRPr lang="pt-BR" dirty="0"/>
          </a:p>
          <a:p>
            <a:pPr algn="ctr"/>
            <a:r>
              <a:rPr lang="pt-BR" dirty="0">
                <a:ea typeface="+mn-lt"/>
                <a:cs typeface="+mn-lt"/>
              </a:rPr>
              <a:t>DATAFRAME</a:t>
            </a:r>
          </a:p>
          <a:p>
            <a:pPr algn="ctr"/>
            <a:r>
              <a:rPr lang="pt-BR" dirty="0">
                <a:ea typeface="+mn-lt"/>
                <a:cs typeface="+mn-lt"/>
              </a:rPr>
              <a:t> TO ONLY INCLUDE FALCON 9</a:t>
            </a:r>
            <a:endParaRPr lang="pt-BR"/>
          </a:p>
          <a:p>
            <a:pPr algn="ctr"/>
            <a:r>
              <a:rPr lang="pt-BR" dirty="0">
                <a:ea typeface="+mn-lt"/>
                <a:cs typeface="+mn-lt"/>
              </a:rPr>
              <a:t> LAUNCHES</a:t>
            </a:r>
            <a:endParaRPr lang="pt-BR" dirty="0">
              <a:cs typeface="Calibri"/>
            </a:endParaRPr>
          </a:p>
          <a:p>
            <a:pPr algn="ctr"/>
            <a:endParaRPr lang="pt-BR" dirty="0">
              <a:cs typeface="Calibri"/>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21" name="Retângulo: Cantos Arredondados 20">
            <a:extLst>
              <a:ext uri="{FF2B5EF4-FFF2-40B4-BE49-F238E27FC236}">
                <a16:creationId xmlns:a16="http://schemas.microsoft.com/office/drawing/2014/main" id="{DF5C5E29-461B-E905-EACE-9ADB906D6FAA}"/>
              </a:ext>
            </a:extLst>
          </p:cNvPr>
          <p:cNvSpPr/>
          <p:nvPr/>
        </p:nvSpPr>
        <p:spPr>
          <a:xfrm>
            <a:off x="9336193" y="3531156"/>
            <a:ext cx="1731556" cy="128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r>
              <a:rPr lang="en" dirty="0">
                <a:latin typeface="Calibri"/>
                <a:ea typeface="+mn-lt"/>
                <a:cs typeface="+mn-lt"/>
              </a:rPr>
              <a:t>DATA READY FOR WRANGLING</a:t>
            </a:r>
            <a:endParaRPr lang="pt-BR">
              <a:latin typeface="Calibri"/>
              <a:cs typeface="Calibri"/>
            </a:endParaRPr>
          </a:p>
          <a:p>
            <a:pPr algn="ctr"/>
            <a:endParaRPr lang="pt-BR" dirty="0">
              <a:cs typeface="Calibri"/>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22" name="Seta: Dobrada 21">
            <a:extLst>
              <a:ext uri="{FF2B5EF4-FFF2-40B4-BE49-F238E27FC236}">
                <a16:creationId xmlns:a16="http://schemas.microsoft.com/office/drawing/2014/main" id="{404BF693-782F-F087-8D1B-D2F479B93F69}"/>
              </a:ext>
            </a:extLst>
          </p:cNvPr>
          <p:cNvSpPr/>
          <p:nvPr/>
        </p:nvSpPr>
        <p:spPr>
          <a:xfrm rot="5400000">
            <a:off x="9301247" y="1699600"/>
            <a:ext cx="819509" cy="14089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 name="Retângulo: Cantos Arredondados 22">
            <a:extLst>
              <a:ext uri="{FF2B5EF4-FFF2-40B4-BE49-F238E27FC236}">
                <a16:creationId xmlns:a16="http://schemas.microsoft.com/office/drawing/2014/main" id="{D0CB6131-CFC0-BCBF-EE54-884ADAE39925}"/>
              </a:ext>
            </a:extLst>
          </p:cNvPr>
          <p:cNvSpPr/>
          <p:nvPr/>
        </p:nvSpPr>
        <p:spPr>
          <a:xfrm>
            <a:off x="847897" y="5531733"/>
            <a:ext cx="1458386" cy="1098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ea typeface="+mn-lt"/>
              <a:cs typeface="+mn-lt"/>
            </a:endParaRPr>
          </a:p>
          <a:p>
            <a:pPr algn="ctr"/>
            <a:r>
              <a:rPr lang="pt-BR" dirty="0">
                <a:ea typeface="+mn-lt"/>
                <a:cs typeface="+mn-lt"/>
              </a:rPr>
              <a:t>IMPORT </a:t>
            </a:r>
            <a:endParaRPr lang="pt-BR" dirty="0">
              <a:cs typeface="Calibri"/>
            </a:endParaRPr>
          </a:p>
          <a:p>
            <a:pPr algn="ctr"/>
            <a:r>
              <a:rPr lang="en" dirty="0">
                <a:latin typeface="Consolas"/>
                <a:ea typeface="+mn-lt"/>
                <a:cs typeface="+mn-lt"/>
              </a:rPr>
              <a:t>LIBRARIES</a:t>
            </a:r>
            <a:endParaRPr lang="pt-BR" dirty="0"/>
          </a:p>
          <a:p>
            <a:pPr algn="ctr"/>
            <a:endParaRPr lang="pt-BR" dirty="0">
              <a:cs typeface="Calibri"/>
            </a:endParaRPr>
          </a:p>
        </p:txBody>
      </p:sp>
      <p:sp>
        <p:nvSpPr>
          <p:cNvPr id="24" name="Seta: para a Direita 23">
            <a:extLst>
              <a:ext uri="{FF2B5EF4-FFF2-40B4-BE49-F238E27FC236}">
                <a16:creationId xmlns:a16="http://schemas.microsoft.com/office/drawing/2014/main" id="{407D416F-03AB-316F-0F9A-6F2A5B2AC625}"/>
              </a:ext>
            </a:extLst>
          </p:cNvPr>
          <p:cNvSpPr/>
          <p:nvPr/>
        </p:nvSpPr>
        <p:spPr>
          <a:xfrm>
            <a:off x="2402559" y="6009599"/>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Cantos Arredondados 24">
            <a:extLst>
              <a:ext uri="{FF2B5EF4-FFF2-40B4-BE49-F238E27FC236}">
                <a16:creationId xmlns:a16="http://schemas.microsoft.com/office/drawing/2014/main" id="{B68BAA22-91F6-A4E2-CBA4-CC169718A78B}"/>
              </a:ext>
            </a:extLst>
          </p:cNvPr>
          <p:cNvSpPr/>
          <p:nvPr/>
        </p:nvSpPr>
        <p:spPr>
          <a:xfrm>
            <a:off x="2846349" y="4935188"/>
            <a:ext cx="1530273" cy="1702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r>
              <a:rPr lang="pt-BR" dirty="0">
                <a:ea typeface="+mn-lt"/>
                <a:cs typeface="+mn-lt"/>
              </a:rPr>
              <a:t>REQUEST FALCON 9 LAUNCH WIKI PAGE FROM ITS URL</a:t>
            </a:r>
            <a:endParaRPr lang="en-US" dirty="0">
              <a:ea typeface="+mn-lt"/>
              <a:cs typeface="+mn-lt"/>
            </a:endParaRPr>
          </a:p>
          <a:p>
            <a:pPr algn="ctr"/>
            <a:endParaRPr lang="pt-BR" dirty="0">
              <a:cs typeface="Calibri"/>
            </a:endParaRPr>
          </a:p>
          <a:p>
            <a:pPr algn="ctr"/>
            <a:endParaRPr lang="pt-BR" dirty="0">
              <a:cs typeface="Calibri"/>
            </a:endParaRPr>
          </a:p>
        </p:txBody>
      </p:sp>
      <p:sp>
        <p:nvSpPr>
          <p:cNvPr id="32" name="Seta: para a Direita 31">
            <a:extLst>
              <a:ext uri="{FF2B5EF4-FFF2-40B4-BE49-F238E27FC236}">
                <a16:creationId xmlns:a16="http://schemas.microsoft.com/office/drawing/2014/main" id="{F1275F25-85E4-ECB1-284D-1C85F65062AF}"/>
              </a:ext>
            </a:extLst>
          </p:cNvPr>
          <p:cNvSpPr/>
          <p:nvPr/>
        </p:nvSpPr>
        <p:spPr>
          <a:xfrm>
            <a:off x="4487275" y="6009598"/>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Seta: para a Direita 32">
            <a:extLst>
              <a:ext uri="{FF2B5EF4-FFF2-40B4-BE49-F238E27FC236}">
                <a16:creationId xmlns:a16="http://schemas.microsoft.com/office/drawing/2014/main" id="{445E6730-3D6E-0F44-F792-6BE2A0B01BB8}"/>
              </a:ext>
            </a:extLst>
          </p:cNvPr>
          <p:cNvSpPr/>
          <p:nvPr/>
        </p:nvSpPr>
        <p:spPr>
          <a:xfrm>
            <a:off x="6749471" y="6034583"/>
            <a:ext cx="360218" cy="401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Cantos Arredondados 35">
            <a:extLst>
              <a:ext uri="{FF2B5EF4-FFF2-40B4-BE49-F238E27FC236}">
                <a16:creationId xmlns:a16="http://schemas.microsoft.com/office/drawing/2014/main" id="{21B63353-2408-2E1D-7D1A-69D33742B609}"/>
              </a:ext>
            </a:extLst>
          </p:cNvPr>
          <p:cNvSpPr/>
          <p:nvPr/>
        </p:nvSpPr>
        <p:spPr>
          <a:xfrm>
            <a:off x="4931066" y="4740976"/>
            <a:ext cx="1722128" cy="1905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r>
              <a:rPr lang="pt-BR" dirty="0">
                <a:ea typeface="+mn-lt"/>
                <a:cs typeface="+mn-lt"/>
              </a:rPr>
              <a:t>EXTRACT ALL COLUMN / </a:t>
            </a:r>
          </a:p>
          <a:p>
            <a:pPr algn="ctr"/>
            <a:r>
              <a:rPr lang="pt-BR" dirty="0">
                <a:ea typeface="+mn-lt"/>
                <a:cs typeface="+mn-lt"/>
              </a:rPr>
              <a:t>VARIABLE </a:t>
            </a:r>
          </a:p>
          <a:p>
            <a:pPr algn="ctr"/>
            <a:r>
              <a:rPr lang="pt-BR" dirty="0">
                <a:ea typeface="+mn-lt"/>
                <a:cs typeface="+mn-lt"/>
              </a:rPr>
              <a:t>NAMES FROM THE HTML TABLE HEADER</a:t>
            </a:r>
            <a:endParaRPr lang="pt-BR">
              <a:cs typeface="Calibri"/>
            </a:endParaRPr>
          </a:p>
          <a:p>
            <a:pPr algn="ctr"/>
            <a:endParaRPr lang="pt-BR" dirty="0">
              <a:cs typeface="Calibri"/>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37" name="Retângulo: Cantos Arredondados 36">
            <a:extLst>
              <a:ext uri="{FF2B5EF4-FFF2-40B4-BE49-F238E27FC236}">
                <a16:creationId xmlns:a16="http://schemas.microsoft.com/office/drawing/2014/main" id="{87AB98A0-26B7-593C-498C-A915D1FBA317}"/>
              </a:ext>
            </a:extLst>
          </p:cNvPr>
          <p:cNvSpPr/>
          <p:nvPr/>
        </p:nvSpPr>
        <p:spPr>
          <a:xfrm>
            <a:off x="7159554" y="4728482"/>
            <a:ext cx="1731556" cy="19200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endParaRPr lang="pt-BR" dirty="0">
              <a:ea typeface="+mn-lt"/>
              <a:cs typeface="+mn-lt"/>
            </a:endParaRPr>
          </a:p>
          <a:p>
            <a:pPr algn="ctr"/>
            <a:r>
              <a:rPr lang="pt-BR" dirty="0">
                <a:ea typeface="+mn-lt"/>
                <a:cs typeface="+mn-lt"/>
              </a:rPr>
              <a:t>CREATING A DATAFRAME BY PARSING </a:t>
            </a:r>
          </a:p>
          <a:p>
            <a:pPr algn="ctr"/>
            <a:r>
              <a:rPr lang="pt-BR" dirty="0">
                <a:ea typeface="+mn-lt"/>
                <a:cs typeface="+mn-lt"/>
              </a:rPr>
              <a:t>THE LAUNCH HTML TABLES</a:t>
            </a:r>
            <a:endParaRPr lang="pt-BR" dirty="0">
              <a:cs typeface="Calibri"/>
            </a:endParaRPr>
          </a:p>
          <a:p>
            <a:pPr algn="ctr"/>
            <a:endParaRPr lang="pt-BR" dirty="0">
              <a:cs typeface="Calibri"/>
            </a:endParaRPr>
          </a:p>
          <a:p>
            <a:pPr algn="ctr"/>
            <a:endParaRPr lang="pt-BR" dirty="0">
              <a:cs typeface="Calibri"/>
            </a:endParaRPr>
          </a:p>
          <a:p>
            <a:pPr algn="ctr"/>
            <a:endParaRPr lang="pt-BR" dirty="0">
              <a:ea typeface="+mn-lt"/>
              <a:cs typeface="+mn-lt"/>
            </a:endParaRPr>
          </a:p>
          <a:p>
            <a:pPr algn="ctr"/>
            <a:endParaRPr lang="pt-BR" dirty="0">
              <a:cs typeface="Calibri"/>
            </a:endParaRPr>
          </a:p>
          <a:p>
            <a:pPr algn="ctr"/>
            <a:endParaRPr lang="pt-BR" dirty="0">
              <a:cs typeface="Calibri"/>
            </a:endParaRPr>
          </a:p>
        </p:txBody>
      </p:sp>
      <p:sp>
        <p:nvSpPr>
          <p:cNvPr id="39" name="Seta: Dobrada 38">
            <a:extLst>
              <a:ext uri="{FF2B5EF4-FFF2-40B4-BE49-F238E27FC236}">
                <a16:creationId xmlns:a16="http://schemas.microsoft.com/office/drawing/2014/main" id="{D9C1AD0B-C302-42AD-EF62-E1117C68F073}"/>
              </a:ext>
            </a:extLst>
          </p:cNvPr>
          <p:cNvSpPr/>
          <p:nvPr/>
        </p:nvSpPr>
        <p:spPr>
          <a:xfrm rot="16200000" flipV="1">
            <a:off x="9288754" y="5207202"/>
            <a:ext cx="844492" cy="14141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42" name="Slide Number Placeholder 3">
            <a:extLst>
              <a:ext uri="{FF2B5EF4-FFF2-40B4-BE49-F238E27FC236}">
                <a16:creationId xmlns:a16="http://schemas.microsoft.com/office/drawing/2014/main" id="{199EBDA3-28E0-2167-7D7D-F0BF8A4AEDD1}"/>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7</a:t>
            </a:fld>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923638" y="4654601"/>
            <a:ext cx="5214885" cy="490880"/>
          </a:xfrm>
          <a:prstGeom prst="rect">
            <a:avLst/>
          </a:prstGeom>
        </p:spPr>
        <p:txBody>
          <a:bodyPr vert="horz" lIns="91440" tIns="45720" rIns="91440" bIns="45720" rtlCol="0" anchor="t">
            <a:noAutofit/>
          </a:bodyPr>
          <a:lstStyle/>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1400"/>
              </a:spcBef>
              <a:buNone/>
            </a:pPr>
            <a:r>
              <a:rPr lang="en-US" sz="2000" dirty="0" err="1">
                <a:latin typeface="Arial"/>
                <a:ea typeface="+mn-lt"/>
                <a:cs typeface="Arial"/>
              </a:rPr>
              <a:t>Github</a:t>
            </a:r>
            <a:r>
              <a:rPr lang="en-US" sz="2000" dirty="0">
                <a:latin typeface="Arial"/>
                <a:ea typeface="+mn-lt"/>
                <a:cs typeface="Arial"/>
              </a:rPr>
              <a:t> URL:</a:t>
            </a:r>
            <a:endParaRPr lang="en-US" sz="2000">
              <a:latin typeface="Arial"/>
              <a:cs typeface="Calibri"/>
            </a:endParaRPr>
          </a:p>
          <a:p>
            <a:pPr marL="0" indent="0">
              <a:lnSpc>
                <a:spcPct val="100000"/>
              </a:lnSpc>
              <a:spcBef>
                <a:spcPts val="1400"/>
              </a:spcBef>
              <a:buNone/>
            </a:pPr>
            <a:r>
              <a:rPr lang="en-US" sz="1800" u="sng" dirty="0">
                <a:solidFill>
                  <a:srgbClr val="0948CB"/>
                </a:solidFill>
                <a:latin typeface="Arial"/>
                <a:ea typeface="+mn-lt"/>
                <a:cs typeface="+mn-lt"/>
                <a:hlinkClick r:id="rId3"/>
              </a:rPr>
              <a:t> </a:t>
            </a:r>
            <a:r>
              <a:rPr lang="en-US" sz="1800" dirty="0">
                <a:ea typeface="+mn-lt"/>
                <a:cs typeface="+mn-lt"/>
                <a:hlinkClick r:id="rId4"/>
              </a:rPr>
              <a:t>https://github.com/MarcioCarvalho2022/Python-Basics-for-data-Science-Project/blob/main/jupyter-labs-spacex-data-collection-api%20(1).ipynb</a:t>
            </a:r>
            <a:endParaRPr lang="en-US" sz="1800">
              <a:ea typeface="+mn-lt"/>
              <a:cs typeface="+mn-lt"/>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70077" y="57612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m 6" descr="Texto&#10;&#10;Descrição gerada automaticamente">
            <a:extLst>
              <a:ext uri="{FF2B5EF4-FFF2-40B4-BE49-F238E27FC236}">
                <a16:creationId xmlns:a16="http://schemas.microsoft.com/office/drawing/2014/main" id="{0D0479ED-1CAD-E8F0-86A8-A25C8762B2AB}"/>
              </a:ext>
            </a:extLst>
          </p:cNvPr>
          <p:cNvPicPr>
            <a:picLocks noChangeAspect="1"/>
          </p:cNvPicPr>
          <p:nvPr/>
        </p:nvPicPr>
        <p:blipFill>
          <a:blip r:embed="rId5"/>
          <a:stretch>
            <a:fillRect/>
          </a:stretch>
        </p:blipFill>
        <p:spPr>
          <a:xfrm>
            <a:off x="5998564" y="1650258"/>
            <a:ext cx="6053527" cy="1296469"/>
          </a:xfrm>
          <a:prstGeom prst="rect">
            <a:avLst/>
          </a:prstGeom>
        </p:spPr>
      </p:pic>
      <p:sp>
        <p:nvSpPr>
          <p:cNvPr id="8" name="CaixaDeTexto 7">
            <a:extLst>
              <a:ext uri="{FF2B5EF4-FFF2-40B4-BE49-F238E27FC236}">
                <a16:creationId xmlns:a16="http://schemas.microsoft.com/office/drawing/2014/main" id="{D9C3B21D-2A9C-C46B-2E91-A0CBD7B14F3D}"/>
              </a:ext>
            </a:extLst>
          </p:cNvPr>
          <p:cNvSpPr txBox="1"/>
          <p:nvPr/>
        </p:nvSpPr>
        <p:spPr>
          <a:xfrm>
            <a:off x="74951" y="1256674"/>
            <a:ext cx="323662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1. </a:t>
            </a:r>
            <a:r>
              <a:rPr lang="pt-BR" sz="1600" dirty="0">
                <a:latin typeface="Arial"/>
                <a:cs typeface="Calibri"/>
              </a:rPr>
              <a:t>IMPORT LIBRARIES: </a:t>
            </a:r>
            <a:endParaRPr lang="en-US" sz="1600">
              <a:latin typeface="Arial"/>
              <a:cs typeface="Calibri"/>
            </a:endParaRPr>
          </a:p>
          <a:p>
            <a:endParaRPr lang="en-US" sz="1600" dirty="0">
              <a:latin typeface="Arial"/>
              <a:ea typeface="+mn-lt"/>
              <a:cs typeface="+mn-lt"/>
            </a:endParaRPr>
          </a:p>
        </p:txBody>
      </p:sp>
      <p:sp>
        <p:nvSpPr>
          <p:cNvPr id="9" name="CaixaDeTexto 8">
            <a:extLst>
              <a:ext uri="{FF2B5EF4-FFF2-40B4-BE49-F238E27FC236}">
                <a16:creationId xmlns:a16="http://schemas.microsoft.com/office/drawing/2014/main" id="{3EABF6DB-2DBF-5578-A6B1-0B28395218FC}"/>
              </a:ext>
            </a:extLst>
          </p:cNvPr>
          <p:cNvSpPr txBox="1"/>
          <p:nvPr/>
        </p:nvSpPr>
        <p:spPr>
          <a:xfrm>
            <a:off x="124916" y="3505197"/>
            <a:ext cx="55850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dirty="0">
                <a:latin typeface="Arial"/>
                <a:cs typeface="Calibri"/>
              </a:rPr>
              <a:t>3. </a:t>
            </a:r>
            <a:r>
              <a:rPr lang="pt-BR" sz="1600" dirty="0">
                <a:latin typeface="Arial"/>
                <a:ea typeface="+mn-lt"/>
                <a:cs typeface="+mn-lt"/>
              </a:rPr>
              <a:t>CONSTRUCTING  DATASET USING  JSON : </a:t>
            </a:r>
            <a:endParaRPr lang="pt-BR" sz="1600">
              <a:latin typeface="Arial"/>
              <a:cs typeface="Calibri"/>
            </a:endParaRPr>
          </a:p>
        </p:txBody>
      </p:sp>
      <p:pic>
        <p:nvPicPr>
          <p:cNvPr id="11" name="Imagem 11" descr="Texto&#10;&#10;Descrição gerada automaticamente">
            <a:extLst>
              <a:ext uri="{FF2B5EF4-FFF2-40B4-BE49-F238E27FC236}">
                <a16:creationId xmlns:a16="http://schemas.microsoft.com/office/drawing/2014/main" id="{3F2FD463-ED5E-7EAA-2763-7A143C39ABE6}"/>
              </a:ext>
            </a:extLst>
          </p:cNvPr>
          <p:cNvPicPr>
            <a:picLocks noChangeAspect="1"/>
          </p:cNvPicPr>
          <p:nvPr/>
        </p:nvPicPr>
        <p:blipFill>
          <a:blip r:embed="rId6"/>
          <a:stretch>
            <a:fillRect/>
          </a:stretch>
        </p:blipFill>
        <p:spPr>
          <a:xfrm>
            <a:off x="77453" y="3837752"/>
            <a:ext cx="5628804" cy="3004988"/>
          </a:xfrm>
          <a:prstGeom prst="rect">
            <a:avLst/>
          </a:prstGeom>
        </p:spPr>
      </p:pic>
      <p:sp>
        <p:nvSpPr>
          <p:cNvPr id="12" name="CaixaDeTexto 11">
            <a:extLst>
              <a:ext uri="{FF2B5EF4-FFF2-40B4-BE49-F238E27FC236}">
                <a16:creationId xmlns:a16="http://schemas.microsoft.com/office/drawing/2014/main" id="{C2A8CE1A-8B9F-7659-B7F7-8B7B1B1193B3}"/>
              </a:ext>
            </a:extLst>
          </p:cNvPr>
          <p:cNvSpPr txBox="1"/>
          <p:nvPr/>
        </p:nvSpPr>
        <p:spPr>
          <a:xfrm>
            <a:off x="5921114" y="2943067"/>
            <a:ext cx="580993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dirty="0">
                <a:latin typeface="Arial"/>
                <a:cs typeface="Calibri"/>
              </a:rPr>
              <a:t>4. FILTER DATAFRAME ONLY INCLUDE FALCON 9 LAUNCH:</a:t>
            </a:r>
            <a:endParaRPr lang="en-US" sz="1600" dirty="0">
              <a:latin typeface="Arial"/>
              <a:ea typeface="+mn-lt"/>
              <a:cs typeface="+mn-lt"/>
            </a:endParaRPr>
          </a:p>
          <a:p>
            <a:endParaRPr lang="pt-BR" dirty="0">
              <a:cs typeface="Calibri"/>
            </a:endParaRPr>
          </a:p>
        </p:txBody>
      </p:sp>
      <p:pic>
        <p:nvPicPr>
          <p:cNvPr id="13" name="Imagem 13" descr="Texto&#10;&#10;Descrição gerada automaticamente">
            <a:extLst>
              <a:ext uri="{FF2B5EF4-FFF2-40B4-BE49-F238E27FC236}">
                <a16:creationId xmlns:a16="http://schemas.microsoft.com/office/drawing/2014/main" id="{BFE5C0BE-699F-566A-33AA-D4567AF3A9D9}"/>
              </a:ext>
            </a:extLst>
          </p:cNvPr>
          <p:cNvPicPr>
            <a:picLocks noChangeAspect="1"/>
          </p:cNvPicPr>
          <p:nvPr/>
        </p:nvPicPr>
        <p:blipFill>
          <a:blip r:embed="rId7"/>
          <a:stretch>
            <a:fillRect/>
          </a:stretch>
        </p:blipFill>
        <p:spPr>
          <a:xfrm>
            <a:off x="5998564" y="3505184"/>
            <a:ext cx="5628806" cy="734550"/>
          </a:xfrm>
          <a:prstGeom prst="rect">
            <a:avLst/>
          </a:prstGeom>
        </p:spPr>
      </p:pic>
      <p:sp>
        <p:nvSpPr>
          <p:cNvPr id="14" name="CaixaDeTexto 13">
            <a:extLst>
              <a:ext uri="{FF2B5EF4-FFF2-40B4-BE49-F238E27FC236}">
                <a16:creationId xmlns:a16="http://schemas.microsoft.com/office/drawing/2014/main" id="{882B0A60-6D95-374D-3148-791FEAAF315E}"/>
              </a:ext>
            </a:extLst>
          </p:cNvPr>
          <p:cNvSpPr txBox="1"/>
          <p:nvPr/>
        </p:nvSpPr>
        <p:spPr>
          <a:xfrm>
            <a:off x="5921114" y="1256673"/>
            <a:ext cx="88079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2. </a:t>
            </a:r>
            <a:r>
              <a:rPr lang="pt-BR" sz="1600" dirty="0">
                <a:latin typeface="Arial"/>
                <a:cs typeface="Calibri"/>
              </a:rPr>
              <a:t>REQUEST GET  API / JSON LOADS/ NORMALIZE JSON:</a:t>
            </a:r>
            <a:endParaRPr lang="en-US" sz="1600" dirty="0">
              <a:latin typeface="Arial"/>
              <a:ea typeface="+mn-lt"/>
              <a:cs typeface="+mn-lt"/>
            </a:endParaRPr>
          </a:p>
          <a:p>
            <a:endParaRPr lang="pt-BR" dirty="0">
              <a:cs typeface="Calibri"/>
            </a:endParaRPr>
          </a:p>
        </p:txBody>
      </p:sp>
      <p:pic>
        <p:nvPicPr>
          <p:cNvPr id="15" name="Imagem 15" descr="Texto&#10;&#10;Descrição gerada automaticamente">
            <a:extLst>
              <a:ext uri="{FF2B5EF4-FFF2-40B4-BE49-F238E27FC236}">
                <a16:creationId xmlns:a16="http://schemas.microsoft.com/office/drawing/2014/main" id="{DDBAA44A-6F6A-42CB-C6C9-C0300FC52865}"/>
              </a:ext>
            </a:extLst>
          </p:cNvPr>
          <p:cNvPicPr>
            <a:picLocks noChangeAspect="1"/>
          </p:cNvPicPr>
          <p:nvPr/>
        </p:nvPicPr>
        <p:blipFill>
          <a:blip r:embed="rId8"/>
          <a:stretch>
            <a:fillRect/>
          </a:stretch>
        </p:blipFill>
        <p:spPr>
          <a:xfrm>
            <a:off x="77449" y="1588165"/>
            <a:ext cx="4591987" cy="1907833"/>
          </a:xfrm>
          <a:prstGeom prst="rect">
            <a:avLst/>
          </a:prstGeom>
        </p:spPr>
      </p:pic>
      <p:pic>
        <p:nvPicPr>
          <p:cNvPr id="16" name="Imagem 16">
            <a:extLst>
              <a:ext uri="{FF2B5EF4-FFF2-40B4-BE49-F238E27FC236}">
                <a16:creationId xmlns:a16="http://schemas.microsoft.com/office/drawing/2014/main" id="{FB4F007E-6BB8-B57F-A977-40AA532A94D7}"/>
              </a:ext>
            </a:extLst>
          </p:cNvPr>
          <p:cNvPicPr>
            <a:picLocks noChangeAspect="1"/>
          </p:cNvPicPr>
          <p:nvPr/>
        </p:nvPicPr>
        <p:blipFill>
          <a:blip r:embed="rId9"/>
          <a:stretch>
            <a:fillRect/>
          </a:stretch>
        </p:blipFill>
        <p:spPr>
          <a:xfrm>
            <a:off x="5986072" y="4570474"/>
            <a:ext cx="5254051" cy="527708"/>
          </a:xfrm>
          <a:prstGeom prst="rect">
            <a:avLst/>
          </a:prstGeom>
        </p:spPr>
      </p:pic>
      <p:sp>
        <p:nvSpPr>
          <p:cNvPr id="17" name="CaixaDeTexto 16">
            <a:extLst>
              <a:ext uri="{FF2B5EF4-FFF2-40B4-BE49-F238E27FC236}">
                <a16:creationId xmlns:a16="http://schemas.microsoft.com/office/drawing/2014/main" id="{6CC037E5-2299-3C36-B052-CCC022314AF0}"/>
              </a:ext>
            </a:extLst>
          </p:cNvPr>
          <p:cNvSpPr txBox="1"/>
          <p:nvPr/>
        </p:nvSpPr>
        <p:spPr>
          <a:xfrm>
            <a:off x="5921114" y="4229722"/>
            <a:ext cx="364885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5. </a:t>
            </a:r>
            <a:r>
              <a:rPr lang="en" sz="1600" dirty="0">
                <a:latin typeface="Arial"/>
                <a:cs typeface="Calibri"/>
              </a:rPr>
              <a:t>DATA READY FOR WRANGLING:</a:t>
            </a:r>
            <a:endParaRPr lang="pt-BR" sz="1600" dirty="0">
              <a:latin typeface="Arial"/>
              <a:ea typeface="+mn-lt"/>
              <a:cs typeface="+mn-lt"/>
            </a:endParaRPr>
          </a:p>
          <a:p>
            <a:endParaRPr lang="pt-BR" sz="1600" dirty="0">
              <a:latin typeface="Arial"/>
              <a:cs typeface="Calibri"/>
            </a:endParaRPr>
          </a:p>
          <a:p>
            <a:endParaRPr lang="en-US" sz="1600" dirty="0">
              <a:latin typeface="Arial"/>
              <a:ea typeface="+mn-lt"/>
              <a:cs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911146" y="4991880"/>
            <a:ext cx="5389770" cy="1377798"/>
          </a:xfrm>
          <a:prstGeom prst="rect">
            <a:avLst/>
          </a:prstGeom>
        </p:spPr>
        <p:txBody>
          <a:bodyPr vert="horz" lIns="91440" tIns="45720" rIns="91440" bIns="45720" rtlCol="0" anchor="t">
            <a:noAutofit/>
          </a:bodyPr>
          <a:lstStyle/>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1400"/>
              </a:spcBef>
              <a:buNone/>
            </a:pPr>
            <a:r>
              <a:rPr lang="en-US" sz="1800" dirty="0" err="1">
                <a:latin typeface="Arial"/>
                <a:ea typeface="+mn-lt"/>
                <a:cs typeface="Arial"/>
              </a:rPr>
              <a:t>Github</a:t>
            </a:r>
            <a:r>
              <a:rPr lang="en-US" sz="1800" dirty="0">
                <a:latin typeface="Arial"/>
                <a:ea typeface="+mn-lt"/>
                <a:cs typeface="Arial"/>
              </a:rPr>
              <a:t> URL:</a:t>
            </a:r>
            <a:endParaRPr lang="en-US" sz="1800">
              <a:latin typeface="Arial"/>
              <a:cs typeface="Calibri"/>
            </a:endParaRPr>
          </a:p>
          <a:p>
            <a:pPr marL="0" indent="0">
              <a:lnSpc>
                <a:spcPct val="100000"/>
              </a:lnSpc>
              <a:spcBef>
                <a:spcPts val="1400"/>
              </a:spcBef>
              <a:buNone/>
            </a:pPr>
            <a:r>
              <a:rPr lang="en-US" sz="1800" u="sng" dirty="0">
                <a:solidFill>
                  <a:srgbClr val="0948CB"/>
                </a:solidFill>
                <a:latin typeface="Arial"/>
                <a:ea typeface="+mn-lt"/>
                <a:cs typeface="+mn-lt"/>
                <a:hlinkClick r:id="rId3"/>
              </a:rPr>
              <a:t> </a:t>
            </a:r>
            <a:r>
              <a:rPr lang="en-US" sz="1800" dirty="0">
                <a:ea typeface="+mn-lt"/>
                <a:cs typeface="+mn-lt"/>
                <a:hlinkClick r:id="rId4"/>
              </a:rPr>
              <a:t>https://github.com/MarcioCarvalho2022/Python-Basics-for-data-Science-Project/blob/main/jupyter-labs-webscraping%20.ipynb</a:t>
            </a:r>
            <a:endParaRPr lang="en-US" sz="1800">
              <a:ea typeface="+mn-lt"/>
              <a:cs typeface="+mn-lt"/>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70077" y="57612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IBM Plex Mono SemiBold"/>
            </a:endParaRPr>
          </a:p>
          <a:p>
            <a:r>
              <a:rPr lang="en-US" sz="3700" dirty="0">
                <a:solidFill>
                  <a:srgbClr val="0B49CB"/>
                </a:solidFill>
                <a:latin typeface="Abadi"/>
              </a:rPr>
              <a:t>Data Collection - Scraping</a:t>
            </a:r>
            <a:endParaRPr lang="en-US" sz="3700">
              <a:latin typeface="Abadi"/>
            </a:endParaRPr>
          </a:p>
          <a:p>
            <a:endParaRPr lang="en-US" sz="3700" dirty="0">
              <a:solidFill>
                <a:srgbClr val="0B49CB"/>
              </a:solidFill>
              <a:latin typeface="Abadi"/>
            </a:endParaRPr>
          </a:p>
        </p:txBody>
      </p:sp>
      <p:sp>
        <p:nvSpPr>
          <p:cNvPr id="8" name="CaixaDeTexto 7">
            <a:extLst>
              <a:ext uri="{FF2B5EF4-FFF2-40B4-BE49-F238E27FC236}">
                <a16:creationId xmlns:a16="http://schemas.microsoft.com/office/drawing/2014/main" id="{D9C3B21D-2A9C-C46B-2E91-A0CBD7B14F3D}"/>
              </a:ext>
            </a:extLst>
          </p:cNvPr>
          <p:cNvSpPr txBox="1"/>
          <p:nvPr/>
        </p:nvSpPr>
        <p:spPr>
          <a:xfrm>
            <a:off x="74951" y="1256674"/>
            <a:ext cx="323662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1. </a:t>
            </a:r>
            <a:r>
              <a:rPr lang="pt-BR" sz="1600" dirty="0">
                <a:latin typeface="Arial"/>
                <a:cs typeface="Calibri"/>
              </a:rPr>
              <a:t>IMPORT LIBRARIES: </a:t>
            </a:r>
            <a:endParaRPr lang="en-US" sz="1600">
              <a:latin typeface="Arial"/>
              <a:cs typeface="Calibri"/>
            </a:endParaRPr>
          </a:p>
          <a:p>
            <a:endParaRPr lang="en-US" sz="1600" dirty="0">
              <a:latin typeface="Arial"/>
              <a:ea typeface="+mn-lt"/>
              <a:cs typeface="+mn-lt"/>
            </a:endParaRPr>
          </a:p>
        </p:txBody>
      </p:sp>
      <p:sp>
        <p:nvSpPr>
          <p:cNvPr id="9" name="CaixaDeTexto 8">
            <a:extLst>
              <a:ext uri="{FF2B5EF4-FFF2-40B4-BE49-F238E27FC236}">
                <a16:creationId xmlns:a16="http://schemas.microsoft.com/office/drawing/2014/main" id="{3EABF6DB-2DBF-5578-A6B1-0B28395218FC}"/>
              </a:ext>
            </a:extLst>
          </p:cNvPr>
          <p:cNvSpPr txBox="1"/>
          <p:nvPr/>
        </p:nvSpPr>
        <p:spPr>
          <a:xfrm>
            <a:off x="74949" y="3380279"/>
            <a:ext cx="55850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600" dirty="0">
                <a:latin typeface="Arial"/>
                <a:cs typeface="Calibri"/>
              </a:rPr>
              <a:t>4. </a:t>
            </a:r>
            <a:r>
              <a:rPr lang="pt-BR" sz="1600" dirty="0">
                <a:latin typeface="Arial"/>
                <a:ea typeface="+mn-lt"/>
                <a:cs typeface="+mn-lt"/>
              </a:rPr>
              <a:t>CONSTRUCTING  DATASET USING  WEB THE DATA: </a:t>
            </a:r>
            <a:endParaRPr lang="pt-BR" sz="1600" dirty="0">
              <a:ea typeface="+mn-lt"/>
              <a:cs typeface="+mn-lt"/>
            </a:endParaRPr>
          </a:p>
        </p:txBody>
      </p:sp>
      <p:sp>
        <p:nvSpPr>
          <p:cNvPr id="12" name="CaixaDeTexto 11">
            <a:extLst>
              <a:ext uri="{FF2B5EF4-FFF2-40B4-BE49-F238E27FC236}">
                <a16:creationId xmlns:a16="http://schemas.microsoft.com/office/drawing/2014/main" id="{C2A8CE1A-8B9F-7659-B7F7-8B7B1B1193B3}"/>
              </a:ext>
            </a:extLst>
          </p:cNvPr>
          <p:cNvSpPr txBox="1"/>
          <p:nvPr/>
        </p:nvSpPr>
        <p:spPr>
          <a:xfrm>
            <a:off x="5983573" y="2730707"/>
            <a:ext cx="58599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dirty="0">
                <a:latin typeface="Arial"/>
                <a:cs typeface="Calibri"/>
              </a:rPr>
              <a:t>3. EXTRACT ALL COLUMN: </a:t>
            </a:r>
            <a:endParaRPr lang="pt-BR" sz="1600" dirty="0">
              <a:latin typeface="Arial"/>
              <a:ea typeface="+mn-lt"/>
              <a:cs typeface="+mn-lt"/>
            </a:endParaRPr>
          </a:p>
          <a:p>
            <a:endParaRPr lang="pt-BR" sz="1600" dirty="0">
              <a:latin typeface="Arial"/>
              <a:cs typeface="Calibri"/>
            </a:endParaRPr>
          </a:p>
        </p:txBody>
      </p:sp>
      <p:sp>
        <p:nvSpPr>
          <p:cNvPr id="14" name="CaixaDeTexto 13">
            <a:extLst>
              <a:ext uri="{FF2B5EF4-FFF2-40B4-BE49-F238E27FC236}">
                <a16:creationId xmlns:a16="http://schemas.microsoft.com/office/drawing/2014/main" id="{882B0A60-6D95-374D-3148-791FEAAF315E}"/>
              </a:ext>
            </a:extLst>
          </p:cNvPr>
          <p:cNvSpPr txBox="1"/>
          <p:nvPr/>
        </p:nvSpPr>
        <p:spPr>
          <a:xfrm>
            <a:off x="5921114" y="1256673"/>
            <a:ext cx="88079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2. </a:t>
            </a:r>
            <a:r>
              <a:rPr lang="pt-BR" dirty="0">
                <a:latin typeface="Calibri"/>
                <a:cs typeface="Calibri"/>
              </a:rPr>
              <a:t>REQUEST FALCON 9 LAUNCH WEB SCRAPING:</a:t>
            </a:r>
            <a:endParaRPr lang="en-US" sz="1600" dirty="0">
              <a:latin typeface="Arial"/>
              <a:ea typeface="+mn-lt"/>
              <a:cs typeface="+mn-lt"/>
            </a:endParaRPr>
          </a:p>
          <a:p>
            <a:endParaRPr lang="pt-BR" dirty="0">
              <a:cs typeface="Calibri"/>
            </a:endParaRPr>
          </a:p>
        </p:txBody>
      </p:sp>
      <p:sp>
        <p:nvSpPr>
          <p:cNvPr id="17" name="CaixaDeTexto 16">
            <a:extLst>
              <a:ext uri="{FF2B5EF4-FFF2-40B4-BE49-F238E27FC236}">
                <a16:creationId xmlns:a16="http://schemas.microsoft.com/office/drawing/2014/main" id="{6CC037E5-2299-3C36-B052-CCC022314AF0}"/>
              </a:ext>
            </a:extLst>
          </p:cNvPr>
          <p:cNvSpPr txBox="1"/>
          <p:nvPr/>
        </p:nvSpPr>
        <p:spPr>
          <a:xfrm>
            <a:off x="5983573" y="4067328"/>
            <a:ext cx="364885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latin typeface="Arial"/>
                <a:cs typeface="Calibri"/>
              </a:rPr>
              <a:t>5. </a:t>
            </a:r>
            <a:r>
              <a:rPr lang="en" sz="1600" dirty="0">
                <a:latin typeface="Arial"/>
                <a:cs typeface="Calibri"/>
              </a:rPr>
              <a:t>Building </a:t>
            </a:r>
            <a:r>
              <a:rPr lang="en" sz="1600" dirty="0" err="1">
                <a:latin typeface="Arial"/>
                <a:cs typeface="Calibri"/>
              </a:rPr>
              <a:t>dataframe</a:t>
            </a:r>
            <a:r>
              <a:rPr lang="en" sz="1600" dirty="0">
                <a:latin typeface="Arial"/>
                <a:cs typeface="Calibri"/>
              </a:rPr>
              <a:t>:</a:t>
            </a:r>
            <a:endParaRPr lang="pt-BR" sz="1600" dirty="0">
              <a:latin typeface="Arial"/>
              <a:ea typeface="+mn-lt"/>
              <a:cs typeface="+mn-lt"/>
            </a:endParaRPr>
          </a:p>
          <a:p>
            <a:endParaRPr lang="pt-BR" sz="1600" dirty="0">
              <a:latin typeface="Arial"/>
              <a:cs typeface="Calibri"/>
            </a:endParaRPr>
          </a:p>
          <a:p>
            <a:endParaRPr lang="en-US" sz="1600" dirty="0">
              <a:latin typeface="Arial"/>
              <a:ea typeface="+mn-lt"/>
              <a:cs typeface="+mn-lt"/>
            </a:endParaRPr>
          </a:p>
        </p:txBody>
      </p:sp>
      <p:pic>
        <p:nvPicPr>
          <p:cNvPr id="5" name="Imagem 6" descr="Interface gráfica do usuário, Aplicativo&#10;&#10;Descrição gerada automaticamente">
            <a:extLst>
              <a:ext uri="{FF2B5EF4-FFF2-40B4-BE49-F238E27FC236}">
                <a16:creationId xmlns:a16="http://schemas.microsoft.com/office/drawing/2014/main" id="{6A096551-315F-E921-DBCE-6C1E2840B0CA}"/>
              </a:ext>
            </a:extLst>
          </p:cNvPr>
          <p:cNvPicPr>
            <a:picLocks noChangeAspect="1"/>
          </p:cNvPicPr>
          <p:nvPr/>
        </p:nvPicPr>
        <p:blipFill>
          <a:blip r:embed="rId5"/>
          <a:stretch>
            <a:fillRect/>
          </a:stretch>
        </p:blipFill>
        <p:spPr>
          <a:xfrm>
            <a:off x="77449" y="1560434"/>
            <a:ext cx="4804347" cy="1651002"/>
          </a:xfrm>
          <a:prstGeom prst="rect">
            <a:avLst/>
          </a:prstGeom>
        </p:spPr>
      </p:pic>
      <p:pic>
        <p:nvPicPr>
          <p:cNvPr id="10" name="Imagem 17" descr="Tela preta com letras brancas em fundo preto&#10;&#10;Descrição gerada automaticamente">
            <a:extLst>
              <a:ext uri="{FF2B5EF4-FFF2-40B4-BE49-F238E27FC236}">
                <a16:creationId xmlns:a16="http://schemas.microsoft.com/office/drawing/2014/main" id="{9C4C00D4-D6E9-F580-4B30-CD014929A7FB}"/>
              </a:ext>
            </a:extLst>
          </p:cNvPr>
          <p:cNvPicPr>
            <a:picLocks noChangeAspect="1"/>
          </p:cNvPicPr>
          <p:nvPr/>
        </p:nvPicPr>
        <p:blipFill>
          <a:blip r:embed="rId6"/>
          <a:stretch>
            <a:fillRect/>
          </a:stretch>
        </p:blipFill>
        <p:spPr>
          <a:xfrm>
            <a:off x="6098498" y="3016834"/>
            <a:ext cx="4879296" cy="1074168"/>
          </a:xfrm>
          <a:prstGeom prst="rect">
            <a:avLst/>
          </a:prstGeom>
        </p:spPr>
      </p:pic>
      <p:pic>
        <p:nvPicPr>
          <p:cNvPr id="18" name="Imagem 18" descr="Texto&#10;&#10;Descrição gerada automaticamente">
            <a:extLst>
              <a:ext uri="{FF2B5EF4-FFF2-40B4-BE49-F238E27FC236}">
                <a16:creationId xmlns:a16="http://schemas.microsoft.com/office/drawing/2014/main" id="{07E34B4E-CCC4-2667-B0C2-DFF795163F31}"/>
              </a:ext>
            </a:extLst>
          </p:cNvPr>
          <p:cNvPicPr>
            <a:picLocks noChangeAspect="1"/>
          </p:cNvPicPr>
          <p:nvPr/>
        </p:nvPicPr>
        <p:blipFill>
          <a:blip r:embed="rId7"/>
          <a:stretch>
            <a:fillRect/>
          </a:stretch>
        </p:blipFill>
        <p:spPr>
          <a:xfrm>
            <a:off x="77449" y="3643928"/>
            <a:ext cx="5578839" cy="3055356"/>
          </a:xfrm>
          <a:prstGeom prst="rect">
            <a:avLst/>
          </a:prstGeom>
        </p:spPr>
      </p:pic>
      <p:pic>
        <p:nvPicPr>
          <p:cNvPr id="20" name="Imagem 20" descr="Interface gráfica do usuário, Texto&#10;&#10;Descrição gerada automaticamente">
            <a:extLst>
              <a:ext uri="{FF2B5EF4-FFF2-40B4-BE49-F238E27FC236}">
                <a16:creationId xmlns:a16="http://schemas.microsoft.com/office/drawing/2014/main" id="{86E4DAA5-68A4-21FD-EADE-18843C9CDA4C}"/>
              </a:ext>
            </a:extLst>
          </p:cNvPr>
          <p:cNvPicPr>
            <a:picLocks noChangeAspect="1"/>
          </p:cNvPicPr>
          <p:nvPr/>
        </p:nvPicPr>
        <p:blipFill>
          <a:blip r:embed="rId8"/>
          <a:stretch>
            <a:fillRect/>
          </a:stretch>
        </p:blipFill>
        <p:spPr>
          <a:xfrm>
            <a:off x="6088973" y="1579432"/>
            <a:ext cx="4819650" cy="704850"/>
          </a:xfrm>
          <a:prstGeom prst="rect">
            <a:avLst/>
          </a:prstGeom>
        </p:spPr>
      </p:pic>
      <p:pic>
        <p:nvPicPr>
          <p:cNvPr id="21" name="Imagem 21">
            <a:extLst>
              <a:ext uri="{FF2B5EF4-FFF2-40B4-BE49-F238E27FC236}">
                <a16:creationId xmlns:a16="http://schemas.microsoft.com/office/drawing/2014/main" id="{106E5C5A-194D-5509-B6E9-9C2518CBBCFF}"/>
              </a:ext>
            </a:extLst>
          </p:cNvPr>
          <p:cNvPicPr>
            <a:picLocks noChangeAspect="1"/>
          </p:cNvPicPr>
          <p:nvPr/>
        </p:nvPicPr>
        <p:blipFill>
          <a:blip r:embed="rId9"/>
          <a:stretch>
            <a:fillRect/>
          </a:stretch>
        </p:blipFill>
        <p:spPr>
          <a:xfrm>
            <a:off x="6094439" y="2296930"/>
            <a:ext cx="4819650" cy="438150"/>
          </a:xfrm>
          <a:prstGeom prst="rect">
            <a:avLst/>
          </a:prstGeom>
        </p:spPr>
      </p:pic>
      <p:pic>
        <p:nvPicPr>
          <p:cNvPr id="22" name="Imagem 22">
            <a:extLst>
              <a:ext uri="{FF2B5EF4-FFF2-40B4-BE49-F238E27FC236}">
                <a16:creationId xmlns:a16="http://schemas.microsoft.com/office/drawing/2014/main" id="{6D5148AB-68EF-DCC9-77CC-9D9AF281140A}"/>
              </a:ext>
            </a:extLst>
          </p:cNvPr>
          <p:cNvPicPr>
            <a:picLocks noChangeAspect="1"/>
          </p:cNvPicPr>
          <p:nvPr/>
        </p:nvPicPr>
        <p:blipFill>
          <a:blip r:embed="rId10"/>
          <a:stretch>
            <a:fillRect/>
          </a:stretch>
        </p:blipFill>
        <p:spPr>
          <a:xfrm>
            <a:off x="6086631" y="4408982"/>
            <a:ext cx="4191000" cy="838200"/>
          </a:xfrm>
          <a:prstGeom prst="rect">
            <a:avLst/>
          </a:prstGeom>
        </p:spPr>
      </p:pic>
    </p:spTree>
    <p:extLst>
      <p:ext uri="{BB962C8B-B14F-4D97-AF65-F5344CB8AC3E}">
        <p14:creationId xmlns:p14="http://schemas.microsoft.com/office/powerpoint/2010/main" val="107009622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49</Slides>
  <Notes>5</Notes>
  <HiddenSlides>0</HiddenSlides>
  <MMClips>0</MMClips>
  <ScaleCrop>false</ScaleCrop>
  <HeadingPairs>
    <vt:vector size="4" baseType="variant">
      <vt:variant>
        <vt:lpstr>Tema</vt:lpstr>
      </vt:variant>
      <vt:variant>
        <vt:i4>1</vt:i4>
      </vt:variant>
      <vt:variant>
        <vt:lpstr>Títulos de slides</vt:lpstr>
      </vt:variant>
      <vt:variant>
        <vt:i4>49</vt:i4>
      </vt:variant>
    </vt:vector>
  </HeadingPairs>
  <TitlesOfParts>
    <vt:vector size="50" baseType="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2863</cp:revision>
  <dcterms:created xsi:type="dcterms:W3CDTF">2021-04-29T18:58:34Z</dcterms:created>
  <dcterms:modified xsi:type="dcterms:W3CDTF">2022-12-16T01:07:55Z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